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25"/>
  </p:notesMasterIdLst>
  <p:handoutMasterIdLst>
    <p:handoutMasterId r:id="rId26"/>
  </p:handoutMasterIdLst>
  <p:sldIdLst>
    <p:sldId id="298" r:id="rId2"/>
    <p:sldId id="299" r:id="rId3"/>
    <p:sldId id="274" r:id="rId4"/>
    <p:sldId id="347" r:id="rId5"/>
    <p:sldId id="350" r:id="rId6"/>
    <p:sldId id="349" r:id="rId7"/>
    <p:sldId id="348" r:id="rId8"/>
    <p:sldId id="351" r:id="rId9"/>
    <p:sldId id="352" r:id="rId10"/>
    <p:sldId id="331" r:id="rId11"/>
    <p:sldId id="333" r:id="rId12"/>
    <p:sldId id="336" r:id="rId13"/>
    <p:sldId id="344" r:id="rId14"/>
    <p:sldId id="338" r:id="rId15"/>
    <p:sldId id="345" r:id="rId16"/>
    <p:sldId id="335" r:id="rId17"/>
    <p:sldId id="342" r:id="rId18"/>
    <p:sldId id="337" r:id="rId19"/>
    <p:sldId id="346" r:id="rId20"/>
    <p:sldId id="334" r:id="rId21"/>
    <p:sldId id="340" r:id="rId22"/>
    <p:sldId id="339" r:id="rId23"/>
    <p:sldId id="332" r:id="rId24"/>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25" autoAdjust="0"/>
    <p:restoredTop sz="62152" autoAdjust="0"/>
  </p:normalViewPr>
  <p:slideViewPr>
    <p:cSldViewPr snapToGrid="0" showGuides="1">
      <p:cViewPr varScale="1">
        <p:scale>
          <a:sx n="45" d="100"/>
          <a:sy n="45" d="100"/>
        </p:scale>
        <p:origin x="1572" y="36"/>
      </p:cViewPr>
      <p:guideLst>
        <p:guide orient="horz" pos="21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78"/>
    </p:cViewPr>
  </p:sorterViewPr>
  <p:notesViewPr>
    <p:cSldViewPr snapToGrid="0">
      <p:cViewPr varScale="1">
        <p:scale>
          <a:sx n="54" d="100"/>
          <a:sy n="54" d="100"/>
        </p:scale>
        <p:origin x="2856"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833355-8F13-4602-B8DF-76C02CF6AE57}"/>
              </a:ext>
            </a:extLst>
          </p:cNvPr>
          <p:cNvSpPr>
            <a:spLocks noGrp="1"/>
          </p:cNvSpPr>
          <p:nvPr>
            <p:ph type="hdr" sz="quarter"/>
          </p:nvPr>
        </p:nvSpPr>
        <p:spPr>
          <a:xfrm>
            <a:off x="0" y="0"/>
            <a:ext cx="3035300" cy="4651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51236CE-CB3D-4AA8-9421-7BBAFED4C2AB}"/>
              </a:ext>
            </a:extLst>
          </p:cNvPr>
          <p:cNvSpPr>
            <a:spLocks noGrp="1"/>
          </p:cNvSpPr>
          <p:nvPr>
            <p:ph type="dt" sz="quarter" idx="1"/>
          </p:nvPr>
        </p:nvSpPr>
        <p:spPr>
          <a:xfrm>
            <a:off x="3967163" y="0"/>
            <a:ext cx="3035300" cy="465138"/>
          </a:xfrm>
          <a:prstGeom prst="rect">
            <a:avLst/>
          </a:prstGeom>
        </p:spPr>
        <p:txBody>
          <a:bodyPr vert="horz" lIns="91440" tIns="45720" rIns="91440" bIns="45720" rtlCol="0"/>
          <a:lstStyle>
            <a:lvl1pPr algn="r">
              <a:defRPr sz="1200"/>
            </a:lvl1pPr>
          </a:lstStyle>
          <a:p>
            <a:fld id="{4F1FA6CD-84F0-4FDF-B5AF-EDCA716349CB}" type="datetimeFigureOut">
              <a:rPr lang="en-US" smtClean="0"/>
              <a:t>2/15/2020</a:t>
            </a:fld>
            <a:endParaRPr lang="en-US"/>
          </a:p>
        </p:txBody>
      </p:sp>
      <p:sp>
        <p:nvSpPr>
          <p:cNvPr id="4" name="Footer Placeholder 3">
            <a:extLst>
              <a:ext uri="{FF2B5EF4-FFF2-40B4-BE49-F238E27FC236}">
                <a16:creationId xmlns:a16="http://schemas.microsoft.com/office/drawing/2014/main" id="{F59C382D-9C78-45B1-90B4-68C3A9429E52}"/>
              </a:ext>
            </a:extLst>
          </p:cNvPr>
          <p:cNvSpPr>
            <a:spLocks noGrp="1"/>
          </p:cNvSpPr>
          <p:nvPr>
            <p:ph type="ftr" sz="quarter" idx="2"/>
          </p:nvPr>
        </p:nvSpPr>
        <p:spPr>
          <a:xfrm>
            <a:off x="0" y="8824913"/>
            <a:ext cx="3035300" cy="4651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BE184B7-F84D-42F7-8342-9A2B3713774E}"/>
              </a:ext>
            </a:extLst>
          </p:cNvPr>
          <p:cNvSpPr>
            <a:spLocks noGrp="1"/>
          </p:cNvSpPr>
          <p:nvPr>
            <p:ph type="sldNum" sz="quarter" idx="3"/>
          </p:nvPr>
        </p:nvSpPr>
        <p:spPr>
          <a:xfrm>
            <a:off x="3967163" y="8824913"/>
            <a:ext cx="3035300" cy="465137"/>
          </a:xfrm>
          <a:prstGeom prst="rect">
            <a:avLst/>
          </a:prstGeom>
        </p:spPr>
        <p:txBody>
          <a:bodyPr vert="horz" lIns="91440" tIns="45720" rIns="91440" bIns="45720" rtlCol="0" anchor="b"/>
          <a:lstStyle>
            <a:lvl1pPr algn="r">
              <a:defRPr sz="1200"/>
            </a:lvl1pPr>
          </a:lstStyle>
          <a:p>
            <a:fld id="{C32A8A0B-E553-4C1D-AD95-4EC761C964C6}" type="slidenum">
              <a:rPr lang="en-US" smtClean="0"/>
              <a:t>‹#›</a:t>
            </a:fld>
            <a:endParaRPr lang="en-US"/>
          </a:p>
        </p:txBody>
      </p:sp>
    </p:spTree>
    <p:extLst>
      <p:ext uri="{BB962C8B-B14F-4D97-AF65-F5344CB8AC3E}">
        <p14:creationId xmlns:p14="http://schemas.microsoft.com/office/powerpoint/2010/main" val="2803719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5088" cy="466115"/>
          </a:xfrm>
          <a:prstGeom prst="rect">
            <a:avLst/>
          </a:prstGeom>
        </p:spPr>
        <p:txBody>
          <a:bodyPr vert="horz" lIns="93099" tIns="46549" rIns="93099" bIns="46549" rtlCol="0"/>
          <a:lstStyle>
            <a:lvl1pPr algn="l">
              <a:defRPr sz="1200"/>
            </a:lvl1pPr>
          </a:lstStyle>
          <a:p>
            <a:endParaRPr lang="en-US"/>
          </a:p>
        </p:txBody>
      </p:sp>
      <p:sp>
        <p:nvSpPr>
          <p:cNvPr id="3" name="Date Placeholder 2"/>
          <p:cNvSpPr>
            <a:spLocks noGrp="1"/>
          </p:cNvSpPr>
          <p:nvPr>
            <p:ph type="dt" idx="1"/>
          </p:nvPr>
        </p:nvSpPr>
        <p:spPr>
          <a:xfrm>
            <a:off x="3967342" y="1"/>
            <a:ext cx="3035088" cy="466115"/>
          </a:xfrm>
          <a:prstGeom prst="rect">
            <a:avLst/>
          </a:prstGeom>
        </p:spPr>
        <p:txBody>
          <a:bodyPr vert="horz" lIns="93099" tIns="46549" rIns="93099" bIns="46549" rtlCol="0"/>
          <a:lstStyle>
            <a:lvl1pPr algn="r">
              <a:defRPr sz="1200"/>
            </a:lvl1pPr>
          </a:lstStyle>
          <a:p>
            <a:fld id="{DDEF190B-9316-4FD5-9236-83901C7ABBC4}" type="datetimeFigureOut">
              <a:rPr lang="en-US" smtClean="0"/>
              <a:t>2/15/2020</a:t>
            </a:fld>
            <a:endParaRPr lang="en-US"/>
          </a:p>
        </p:txBody>
      </p:sp>
      <p:sp>
        <p:nvSpPr>
          <p:cNvPr id="4" name="Slide Image Placeholder 3"/>
          <p:cNvSpPr>
            <a:spLocks noGrp="1" noRot="1" noChangeAspect="1"/>
          </p:cNvSpPr>
          <p:nvPr>
            <p:ph type="sldImg" idx="2"/>
          </p:nvPr>
        </p:nvSpPr>
        <p:spPr>
          <a:xfrm>
            <a:off x="715963" y="1160463"/>
            <a:ext cx="5572125" cy="3135312"/>
          </a:xfrm>
          <a:prstGeom prst="rect">
            <a:avLst/>
          </a:prstGeom>
          <a:noFill/>
          <a:ln w="12700">
            <a:solidFill>
              <a:prstClr val="black"/>
            </a:solidFill>
          </a:ln>
        </p:spPr>
        <p:txBody>
          <a:bodyPr vert="horz" lIns="93099" tIns="46549" rIns="93099" bIns="46549" rtlCol="0" anchor="ctr"/>
          <a:lstStyle/>
          <a:p>
            <a:endParaRPr lang="en-US"/>
          </a:p>
        </p:txBody>
      </p:sp>
      <p:sp>
        <p:nvSpPr>
          <p:cNvPr id="5" name="Notes Placeholder 4"/>
          <p:cNvSpPr>
            <a:spLocks noGrp="1"/>
          </p:cNvSpPr>
          <p:nvPr>
            <p:ph type="body" sz="quarter" idx="3"/>
          </p:nvPr>
        </p:nvSpPr>
        <p:spPr>
          <a:xfrm>
            <a:off x="700405" y="4470837"/>
            <a:ext cx="5603240" cy="3657958"/>
          </a:xfrm>
          <a:prstGeom prst="rect">
            <a:avLst/>
          </a:prstGeom>
        </p:spPr>
        <p:txBody>
          <a:bodyPr vert="horz" lIns="93099" tIns="46549" rIns="93099" bIns="4654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3936"/>
            <a:ext cx="3035088" cy="466114"/>
          </a:xfrm>
          <a:prstGeom prst="rect">
            <a:avLst/>
          </a:prstGeom>
        </p:spPr>
        <p:txBody>
          <a:bodyPr vert="horz" lIns="93099" tIns="46549" rIns="93099" bIns="46549" rtlCol="0" anchor="b"/>
          <a:lstStyle>
            <a:lvl1pPr algn="l">
              <a:defRPr sz="1200"/>
            </a:lvl1pPr>
          </a:lstStyle>
          <a:p>
            <a:endParaRPr lang="en-US"/>
          </a:p>
        </p:txBody>
      </p:sp>
      <p:sp>
        <p:nvSpPr>
          <p:cNvPr id="7" name="Slide Number Placeholder 6"/>
          <p:cNvSpPr>
            <a:spLocks noGrp="1"/>
          </p:cNvSpPr>
          <p:nvPr>
            <p:ph type="sldNum" sz="quarter" idx="5"/>
          </p:nvPr>
        </p:nvSpPr>
        <p:spPr>
          <a:xfrm>
            <a:off x="3967342" y="8823936"/>
            <a:ext cx="3035088" cy="466114"/>
          </a:xfrm>
          <a:prstGeom prst="rect">
            <a:avLst/>
          </a:prstGeom>
        </p:spPr>
        <p:txBody>
          <a:bodyPr vert="horz" lIns="93099" tIns="46549" rIns="93099" bIns="46549" rtlCol="0" anchor="b"/>
          <a:lstStyle>
            <a:lvl1pPr algn="r">
              <a:defRPr sz="1200"/>
            </a:lvl1pPr>
          </a:lstStyle>
          <a:p>
            <a:fld id="{7F43D67A-461B-460E-858D-D942E27DC59F}" type="slidenum">
              <a:rPr lang="en-US" smtClean="0"/>
              <a:t>‹#›</a:t>
            </a:fld>
            <a:endParaRPr lang="en-US"/>
          </a:p>
        </p:txBody>
      </p:sp>
    </p:spTree>
    <p:extLst>
      <p:ext uri="{BB962C8B-B14F-4D97-AF65-F5344CB8AC3E}">
        <p14:creationId xmlns:p14="http://schemas.microsoft.com/office/powerpoint/2010/main" val="2326820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anfiwines.com/winery/sartori-di-veron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vinodelsol.com/pos/zolo/PatriciaOrtizBio.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issuu.com/teetimesgolfmagazine/docs/teetimesfeb18"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omansday.com/relationships/dating-marriage/g744/flower-meaning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ewsweek.com/valentines-day-2019-romantic-movies-best-date-night-movies-netflix-132452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2B999D-D426-43CA-BA42-0B07CE17052A}" type="slidenum">
              <a:rPr lang="en-US" smtClean="0"/>
              <a:t>1</a:t>
            </a:fld>
            <a:endParaRPr lang="en-US"/>
          </a:p>
        </p:txBody>
      </p:sp>
    </p:spTree>
    <p:extLst>
      <p:ext uri="{BB962C8B-B14F-4D97-AF65-F5344CB8AC3E}">
        <p14:creationId xmlns:p14="http://schemas.microsoft.com/office/powerpoint/2010/main" val="2517348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325438"/>
            <a:ext cx="2971800" cy="1671637"/>
          </a:xfrm>
        </p:spPr>
      </p:sp>
      <p:sp>
        <p:nvSpPr>
          <p:cNvPr id="3" name="Notes Placeholder 2"/>
          <p:cNvSpPr>
            <a:spLocks noGrp="1"/>
          </p:cNvSpPr>
          <p:nvPr>
            <p:ph type="body" idx="1"/>
          </p:nvPr>
        </p:nvSpPr>
        <p:spPr>
          <a:xfrm>
            <a:off x="700087" y="2480671"/>
            <a:ext cx="5682783" cy="6215093"/>
          </a:xfrm>
        </p:spPr>
        <p:txBody>
          <a:bodyPr/>
          <a:lstStyle/>
          <a:p>
            <a:r>
              <a:rPr lang="en-US" b="1" dirty="0"/>
              <a:t>The love interest meeting…. </a:t>
            </a:r>
          </a:p>
          <a:p>
            <a:r>
              <a:rPr lang="en-US" b="1" dirty="0"/>
              <a:t>Sartori di Verona, Love Story Spumante Soave DOC NV</a:t>
            </a:r>
            <a:endParaRPr lang="en-US" sz="1050" dirty="0"/>
          </a:p>
          <a:p>
            <a:pPr lvl="0"/>
            <a:r>
              <a:rPr lang="en-US" dirty="0"/>
              <a:t>Region: Soave DOC in the </a:t>
            </a:r>
            <a:r>
              <a:rPr lang="en-US" dirty="0" err="1"/>
              <a:t>Colgnola</a:t>
            </a:r>
            <a:r>
              <a:rPr lang="en-US" dirty="0"/>
              <a:t> ai </a:t>
            </a:r>
            <a:r>
              <a:rPr lang="en-US" dirty="0" err="1"/>
              <a:t>Colli</a:t>
            </a:r>
            <a:r>
              <a:rPr lang="en-US" dirty="0"/>
              <a:t> Area, Italy </a:t>
            </a:r>
          </a:p>
          <a:p>
            <a:pPr lvl="0"/>
            <a:r>
              <a:rPr lang="en-US" dirty="0"/>
              <a:t>Grape:    Garganega </a:t>
            </a:r>
          </a:p>
          <a:p>
            <a:pPr lvl="0"/>
            <a:r>
              <a:rPr lang="en-US" dirty="0"/>
              <a:t>History:   </a:t>
            </a:r>
          </a:p>
          <a:p>
            <a:pPr lvl="1"/>
            <a:r>
              <a:rPr lang="en-US" dirty="0" err="1"/>
              <a:t>Banfi</a:t>
            </a:r>
            <a:r>
              <a:rPr lang="en-US" dirty="0"/>
              <a:t> is the parent company? </a:t>
            </a:r>
          </a:p>
          <a:p>
            <a:pPr lvl="1"/>
            <a:r>
              <a:rPr lang="en-US" u="sng" dirty="0">
                <a:hlinkClick r:id="rId3"/>
              </a:rPr>
              <a:t>https://www.banfiwines.com/winery/sartori-di-verona/</a:t>
            </a:r>
            <a:endParaRPr lang="en-US" dirty="0"/>
          </a:p>
          <a:p>
            <a:pPr lvl="1"/>
            <a:r>
              <a:rPr lang="en-US" dirty="0"/>
              <a:t>Established in 1898, celebrated 120 years in 2018 Pietro Sartori bought the 1</a:t>
            </a:r>
            <a:r>
              <a:rPr lang="en-US" baseline="30000" dirty="0"/>
              <a:t>st</a:t>
            </a:r>
            <a:r>
              <a:rPr lang="en-US" dirty="0"/>
              <a:t> vineyard in </a:t>
            </a:r>
            <a:r>
              <a:rPr lang="en-US" dirty="0" err="1"/>
              <a:t>Negrar</a:t>
            </a:r>
            <a:endParaRPr lang="en-US" dirty="0"/>
          </a:p>
          <a:p>
            <a:pPr lvl="1"/>
            <a:r>
              <a:rPr lang="en-US" dirty="0"/>
              <a:t>1</a:t>
            </a:r>
            <a:r>
              <a:rPr lang="en-US" baseline="30000" dirty="0"/>
              <a:t>st</a:t>
            </a:r>
            <a:r>
              <a:rPr lang="en-US" dirty="0"/>
              <a:t> Generation Pietro Sartori era: Despite a rather grumpy character, he had certain affections for his great-grandsons. The vineyard was founded out of Pietro’s entrepreneurial spirt</a:t>
            </a:r>
          </a:p>
          <a:p>
            <a:pPr lvl="2"/>
            <a:r>
              <a:rPr lang="en-US" dirty="0"/>
              <a:t>-Spent his days in a 1000 different undertakings.  Pietro saw an opportunity to become a restaurateur/ inn keeper in a strategic place where merchants, small industrialist, businessmen all gathered. It was necessary to have a supply of wine that was sufficient in quantity and quality.  </a:t>
            </a:r>
          </a:p>
          <a:p>
            <a:pPr lvl="2"/>
            <a:r>
              <a:rPr lang="en-US" dirty="0"/>
              <a:t>-In 1898 Pietro bought the </a:t>
            </a:r>
            <a:r>
              <a:rPr lang="en-US" dirty="0" err="1"/>
              <a:t>Negrar</a:t>
            </a:r>
            <a:r>
              <a:rPr lang="en-US" dirty="0"/>
              <a:t> vineyard to ensure he would always have wine for his clientele. Still the time of horse &amp; buggy. Pietro found opportunities to expand by selling wine in Verona, Brescia, Lake Garda, and lower Trentino. </a:t>
            </a:r>
          </a:p>
          <a:p>
            <a:pPr lvl="2"/>
            <a:r>
              <a:rPr lang="en-US" dirty="0"/>
              <a:t>Had 5 children and encouraged them all to higher education </a:t>
            </a:r>
          </a:p>
          <a:p>
            <a:pPr lvl="1"/>
            <a:r>
              <a:rPr lang="en-US" dirty="0"/>
              <a:t>2</a:t>
            </a:r>
            <a:r>
              <a:rPr lang="en-US" baseline="30000" dirty="0"/>
              <a:t>nd</a:t>
            </a:r>
            <a:r>
              <a:rPr lang="en-US" dirty="0"/>
              <a:t> Generation </a:t>
            </a:r>
            <a:r>
              <a:rPr lang="en-US" dirty="0" err="1"/>
              <a:t>Regolo</a:t>
            </a:r>
            <a:r>
              <a:rPr lang="en-US" dirty="0"/>
              <a:t>, the only son worthy to take on the company &amp; passion for wine. </a:t>
            </a:r>
            <a:r>
              <a:rPr lang="en-US" dirty="0" err="1"/>
              <a:t>Regolo</a:t>
            </a:r>
            <a:r>
              <a:rPr lang="en-US" dirty="0"/>
              <a:t> was regarded as a talented wine broker w/ an extraordinary palate. He had a vision that took off for marketing around the world. 1947 started a number or expansions. </a:t>
            </a:r>
          </a:p>
          <a:p>
            <a:pPr lvl="1"/>
            <a:r>
              <a:rPr lang="en-US" dirty="0"/>
              <a:t>1960-1990s </a:t>
            </a:r>
            <a:r>
              <a:rPr lang="en-US" dirty="0" err="1"/>
              <a:t>Regolo</a:t>
            </a:r>
            <a:r>
              <a:rPr lang="en-US" dirty="0"/>
              <a:t> developed exporting routes for his wines to Germany, Britain, US. Amarone, Valpolicella, and Soave most notable </a:t>
            </a:r>
          </a:p>
          <a:p>
            <a:pPr lvl="1"/>
            <a:r>
              <a:rPr lang="en-US" dirty="0"/>
              <a:t>At the end of the 1990’s </a:t>
            </a:r>
            <a:r>
              <a:rPr lang="en-US" dirty="0" err="1"/>
              <a:t>Regolo’s</a:t>
            </a:r>
            <a:r>
              <a:rPr lang="en-US" dirty="0"/>
              <a:t> sons Franco and </a:t>
            </a:r>
            <a:r>
              <a:rPr lang="en-US" dirty="0" err="1"/>
              <a:t>Pierumberto</a:t>
            </a:r>
            <a:r>
              <a:rPr lang="en-US" dirty="0"/>
              <a:t> took the reigns and again changed the direction of the company. In 2002 Sartori partnered with the Director of the Cantina Social di </a:t>
            </a:r>
            <a:r>
              <a:rPr lang="en-US" dirty="0" err="1"/>
              <a:t>Colognola</a:t>
            </a:r>
            <a:r>
              <a:rPr lang="en-US" dirty="0"/>
              <a:t> (Co log no la). </a:t>
            </a:r>
            <a:r>
              <a:rPr lang="en-US" dirty="0" err="1"/>
              <a:t>Sartari</a:t>
            </a:r>
            <a:r>
              <a:rPr lang="en-US" dirty="0"/>
              <a:t> had the world market contacts, The Cantina had the production facilities and capability of making high quality wines. </a:t>
            </a:r>
          </a:p>
        </p:txBody>
      </p:sp>
      <p:sp>
        <p:nvSpPr>
          <p:cNvPr id="4" name="Slide Number Placeholder 3"/>
          <p:cNvSpPr>
            <a:spLocks noGrp="1"/>
          </p:cNvSpPr>
          <p:nvPr>
            <p:ph type="sldNum" sz="quarter" idx="5"/>
          </p:nvPr>
        </p:nvSpPr>
        <p:spPr/>
        <p:txBody>
          <a:bodyPr/>
          <a:lstStyle/>
          <a:p>
            <a:fld id="{CF2B999D-D426-43CA-BA42-0B07CE17052A}" type="slidenum">
              <a:rPr lang="en-US" smtClean="0"/>
              <a:t>10</a:t>
            </a:fld>
            <a:endParaRPr lang="en-US"/>
          </a:p>
        </p:txBody>
      </p:sp>
    </p:spTree>
    <p:extLst>
      <p:ext uri="{BB962C8B-B14F-4D97-AF65-F5344CB8AC3E}">
        <p14:creationId xmlns:p14="http://schemas.microsoft.com/office/powerpoint/2010/main" val="1608215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312738"/>
            <a:ext cx="2473325" cy="1392237"/>
          </a:xfrm>
        </p:spPr>
      </p:sp>
      <p:sp>
        <p:nvSpPr>
          <p:cNvPr id="3" name="Notes Placeholder 2"/>
          <p:cNvSpPr>
            <a:spLocks noGrp="1"/>
          </p:cNvSpPr>
          <p:nvPr>
            <p:ph type="body" idx="1"/>
          </p:nvPr>
        </p:nvSpPr>
        <p:spPr>
          <a:xfrm>
            <a:off x="619564" y="1854812"/>
            <a:ext cx="5764922" cy="6969124"/>
          </a:xfrm>
        </p:spPr>
        <p:txBody>
          <a:bodyPr/>
          <a:lstStyle/>
          <a:p>
            <a:pPr lvl="0"/>
            <a:r>
              <a:rPr lang="en-US" dirty="0"/>
              <a:t> </a:t>
            </a:r>
          </a:p>
          <a:p>
            <a:pPr lvl="0"/>
            <a:r>
              <a:rPr lang="en-US" sz="1200" kern="1200" dirty="0">
                <a:solidFill>
                  <a:schemeClr val="tx1"/>
                </a:solidFill>
                <a:effectLst/>
                <a:latin typeface="+mn-lt"/>
                <a:ea typeface="+mn-ea"/>
                <a:cs typeface="+mn-cs"/>
              </a:rPr>
              <a:t>Tasting notes: Complex aroma of ripe apples, bread crust and a touch of vanilla   </a:t>
            </a:r>
          </a:p>
          <a:p>
            <a:pPr lvl="0"/>
            <a:r>
              <a:rPr lang="en-US" sz="1200" kern="1200" dirty="0">
                <a:solidFill>
                  <a:schemeClr val="tx1"/>
                </a:solidFill>
                <a:effectLst/>
                <a:latin typeface="+mn-lt"/>
                <a:ea typeface="+mn-ea"/>
                <a:cs typeface="+mn-cs"/>
              </a:rPr>
              <a:t>Specs:  </a:t>
            </a:r>
          </a:p>
          <a:p>
            <a:pPr lvl="1"/>
            <a:r>
              <a:rPr lang="en-US" sz="1200" kern="1200" dirty="0">
                <a:solidFill>
                  <a:schemeClr val="tx1"/>
                </a:solidFill>
                <a:effectLst/>
                <a:latin typeface="+mn-lt"/>
                <a:ea typeface="+mn-ea"/>
                <a:cs typeface="+mn-cs"/>
              </a:rPr>
              <a:t>Vineyard</a:t>
            </a:r>
          </a:p>
          <a:p>
            <a:pPr lvl="2"/>
            <a:r>
              <a:rPr lang="en-US" sz="1200" kern="1200" dirty="0">
                <a:solidFill>
                  <a:schemeClr val="tx1"/>
                </a:solidFill>
                <a:effectLst/>
                <a:latin typeface="+mn-lt"/>
                <a:ea typeface="+mn-ea"/>
                <a:cs typeface="+mn-cs"/>
              </a:rPr>
              <a:t>Calcareous alluvial </a:t>
            </a:r>
          </a:p>
          <a:p>
            <a:pPr lvl="1"/>
            <a:r>
              <a:rPr lang="en-US" sz="1200" kern="1200" dirty="0">
                <a:solidFill>
                  <a:schemeClr val="tx1"/>
                </a:solidFill>
                <a:effectLst/>
                <a:latin typeface="+mn-lt"/>
                <a:ea typeface="+mn-ea"/>
                <a:cs typeface="+mn-cs"/>
              </a:rPr>
              <a:t>Winemaking </a:t>
            </a:r>
          </a:p>
          <a:p>
            <a:pPr lvl="2"/>
            <a:r>
              <a:rPr lang="en-US" sz="1200" kern="1200" dirty="0">
                <a:solidFill>
                  <a:schemeClr val="tx1"/>
                </a:solidFill>
                <a:effectLst/>
                <a:latin typeface="+mn-lt"/>
                <a:ea typeface="+mn-ea"/>
                <a:cs typeface="+mn-cs"/>
              </a:rPr>
              <a:t>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fermentation of which 30% is in wood. </a:t>
            </a:r>
          </a:p>
          <a:p>
            <a:pPr lvl="2"/>
            <a:r>
              <a:rPr lang="en-US" sz="1200" kern="1200" dirty="0">
                <a:solidFill>
                  <a:schemeClr val="tx1"/>
                </a:solidFill>
                <a:effectLst/>
                <a:latin typeface="+mn-lt"/>
                <a:ea typeface="+mn-ea"/>
                <a:cs typeface="+mn-cs"/>
              </a:rPr>
              <a:t>Cuvee is prepared for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fermentation which takes place over 3 months at controlled temp of 60F – short bottle age, then enjoy</a:t>
            </a:r>
          </a:p>
          <a:p>
            <a:pPr lvl="2"/>
            <a:r>
              <a:rPr lang="en-US" sz="1200" kern="1200" dirty="0">
                <a:solidFill>
                  <a:schemeClr val="tx1"/>
                </a:solidFill>
                <a:effectLst/>
                <a:latin typeface="+mn-lt"/>
                <a:ea typeface="+mn-ea"/>
                <a:cs typeface="+mn-cs"/>
              </a:rPr>
              <a:t>ABV 11%, Acidity 5.5g/L, RS 10.5 g/L</a:t>
            </a:r>
          </a:p>
          <a:p>
            <a:pPr lvl="1"/>
            <a:r>
              <a:rPr lang="en-US" sz="1200" kern="1200" dirty="0">
                <a:solidFill>
                  <a:schemeClr val="tx1"/>
                </a:solidFill>
                <a:effectLst/>
                <a:latin typeface="+mn-lt"/>
                <a:ea typeface="+mn-ea"/>
                <a:cs typeface="+mn-cs"/>
              </a:rPr>
              <a:t>Awards: Silver Medal in Winemaker’s Challenge   3 Feb 2020</a:t>
            </a:r>
          </a:p>
          <a:p>
            <a:pPr lvl="0"/>
            <a:r>
              <a:rPr lang="en-US" sz="1200" kern="1200" dirty="0">
                <a:solidFill>
                  <a:schemeClr val="tx1"/>
                </a:solidFill>
                <a:effectLst/>
                <a:latin typeface="+mn-lt"/>
                <a:ea typeface="+mn-ea"/>
                <a:cs typeface="+mn-cs"/>
              </a:rPr>
              <a:t>Pairing:     Perfect as an aperitif and as accompaniment to light dishes, especially fish</a:t>
            </a:r>
          </a:p>
          <a:p>
            <a:pPr lvl="0"/>
            <a:r>
              <a:rPr lang="en-US" sz="1200" kern="1200" dirty="0">
                <a:solidFill>
                  <a:schemeClr val="tx1"/>
                </a:solidFill>
                <a:effectLst/>
                <a:latin typeface="+mn-lt"/>
                <a:ea typeface="+mn-ea"/>
                <a:cs typeface="+mn-cs"/>
              </a:rPr>
              <a:t>Price: $ 18.99</a:t>
            </a:r>
            <a:r>
              <a:rPr lang="en-US" sz="1200"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F2B999D-D426-43CA-BA42-0B07CE17052A}" type="slidenum">
              <a:rPr lang="en-US" smtClean="0"/>
              <a:t>11</a:t>
            </a:fld>
            <a:endParaRPr lang="en-US"/>
          </a:p>
        </p:txBody>
      </p:sp>
    </p:spTree>
    <p:extLst>
      <p:ext uri="{BB962C8B-B14F-4D97-AF65-F5344CB8AC3E}">
        <p14:creationId xmlns:p14="http://schemas.microsoft.com/office/powerpoint/2010/main" val="4185650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0063" y="376238"/>
            <a:ext cx="2786062" cy="1568450"/>
          </a:xfrm>
        </p:spPr>
      </p:sp>
      <p:sp>
        <p:nvSpPr>
          <p:cNvPr id="3" name="Notes Placeholder 2"/>
          <p:cNvSpPr>
            <a:spLocks noGrp="1"/>
          </p:cNvSpPr>
          <p:nvPr>
            <p:ph type="body" idx="1"/>
          </p:nvPr>
        </p:nvSpPr>
        <p:spPr>
          <a:xfrm>
            <a:off x="484505" y="2175871"/>
            <a:ext cx="5647354" cy="4493869"/>
          </a:xfrm>
        </p:spPr>
        <p:txBody>
          <a:bodyPr/>
          <a:lstStyle/>
          <a:p>
            <a:r>
              <a:rPr lang="en-US" sz="1200" b="1" kern="1200" dirty="0">
                <a:solidFill>
                  <a:schemeClr val="tx1"/>
                </a:solidFill>
                <a:effectLst/>
                <a:latin typeface="+mn-lt"/>
                <a:ea typeface="+mn-ea"/>
                <a:cs typeface="+mn-cs"/>
              </a:rPr>
              <a:t>Complicated – figuring out the quirks that make you fall in love, that are just adorable to you.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Taken Wine Co., Complicated Red Blend Central Coast 2016 </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Region: Central Coast, California </a:t>
            </a:r>
          </a:p>
          <a:p>
            <a:pPr lvl="0"/>
            <a:r>
              <a:rPr lang="en-US" sz="1200" kern="1200" dirty="0">
                <a:solidFill>
                  <a:schemeClr val="tx1"/>
                </a:solidFill>
                <a:effectLst/>
                <a:latin typeface="+mn-lt"/>
                <a:ea typeface="+mn-ea"/>
                <a:cs typeface="+mn-cs"/>
              </a:rPr>
              <a:t>Grape:    51% Grenache, 35% Syrah, 12% Carignan, 2% Merlot </a:t>
            </a:r>
          </a:p>
          <a:p>
            <a:pPr lvl="0"/>
            <a:r>
              <a:rPr lang="en-US" sz="1200" kern="1200" dirty="0">
                <a:solidFill>
                  <a:schemeClr val="tx1"/>
                </a:solidFill>
                <a:effectLst/>
                <a:latin typeface="+mn-lt"/>
                <a:ea typeface="+mn-ea"/>
                <a:cs typeface="+mn-cs"/>
              </a:rPr>
              <a:t>History:   </a:t>
            </a:r>
          </a:p>
          <a:p>
            <a:pPr lvl="1"/>
            <a:r>
              <a:rPr lang="en-US" sz="1200" kern="1200" dirty="0" err="1">
                <a:solidFill>
                  <a:schemeClr val="tx1"/>
                </a:solidFill>
                <a:effectLst/>
                <a:latin typeface="+mn-lt"/>
                <a:ea typeface="+mn-ea"/>
                <a:cs typeface="+mn-cs"/>
              </a:rPr>
              <a:t>Trinchero</a:t>
            </a:r>
            <a:r>
              <a:rPr lang="en-US" sz="1200" kern="1200" dirty="0">
                <a:solidFill>
                  <a:schemeClr val="tx1"/>
                </a:solidFill>
                <a:effectLst/>
                <a:latin typeface="+mn-lt"/>
                <a:ea typeface="+mn-ea"/>
                <a:cs typeface="+mn-cs"/>
              </a:rPr>
              <a:t> Family Estates  (established in 1948) -press release 13 August 2013 added The Taken Wine Company brand to its portfolio</a:t>
            </a:r>
          </a:p>
          <a:p>
            <a:pPr lvl="1"/>
            <a:r>
              <a:rPr lang="en-US" sz="1200" kern="1200" dirty="0">
                <a:solidFill>
                  <a:schemeClr val="tx1"/>
                </a:solidFill>
                <a:effectLst/>
                <a:latin typeface="+mn-lt"/>
                <a:ea typeface="+mn-ea"/>
                <a:cs typeface="+mn-cs"/>
              </a:rPr>
              <a:t>Carlo </a:t>
            </a:r>
            <a:r>
              <a:rPr lang="en-US" sz="1200" kern="1200" dirty="0" err="1">
                <a:solidFill>
                  <a:schemeClr val="tx1"/>
                </a:solidFill>
                <a:effectLst/>
                <a:latin typeface="+mn-lt"/>
                <a:ea typeface="+mn-ea"/>
                <a:cs typeface="+mn-cs"/>
              </a:rPr>
              <a:t>Trinchero</a:t>
            </a:r>
            <a:r>
              <a:rPr lang="en-US" sz="1200" kern="1200" dirty="0">
                <a:solidFill>
                  <a:schemeClr val="tx1"/>
                </a:solidFill>
                <a:effectLst/>
                <a:latin typeface="+mn-lt"/>
                <a:ea typeface="+mn-ea"/>
                <a:cs typeface="+mn-cs"/>
              </a:rPr>
              <a:t> and Josh Phelps both grew up in the business.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Carlo </a:t>
            </a:r>
            <a:r>
              <a:rPr lang="en-US" sz="1200" kern="1200" dirty="0" err="1">
                <a:solidFill>
                  <a:schemeClr val="tx1"/>
                </a:solidFill>
                <a:effectLst/>
                <a:latin typeface="+mn-lt"/>
                <a:ea typeface="+mn-ea"/>
                <a:cs typeface="+mn-cs"/>
              </a:rPr>
              <a:t>Trinchero</a:t>
            </a:r>
            <a:r>
              <a:rPr lang="en-US" sz="1200" kern="1200" dirty="0">
                <a:solidFill>
                  <a:schemeClr val="tx1"/>
                </a:solidFill>
                <a:effectLst/>
                <a:latin typeface="+mn-lt"/>
                <a:ea typeface="+mn-ea"/>
                <a:cs typeface="+mn-cs"/>
              </a:rPr>
              <a:t> is a third-generation member of the </a:t>
            </a:r>
            <a:r>
              <a:rPr lang="en-US" sz="1200" kern="1200" dirty="0" err="1">
                <a:solidFill>
                  <a:schemeClr val="tx1"/>
                </a:solidFill>
                <a:effectLst/>
                <a:latin typeface="+mn-lt"/>
                <a:ea typeface="+mn-ea"/>
                <a:cs typeface="+mn-cs"/>
              </a:rPr>
              <a:t>Trinchero</a:t>
            </a:r>
            <a:r>
              <a:rPr lang="en-US" sz="1200" kern="1200" dirty="0">
                <a:solidFill>
                  <a:schemeClr val="tx1"/>
                </a:solidFill>
                <a:effectLst/>
                <a:latin typeface="+mn-lt"/>
                <a:ea typeface="+mn-ea"/>
                <a:cs typeface="+mn-cs"/>
              </a:rPr>
              <a:t> Family, Napa Valley vintners since 1948 </a:t>
            </a:r>
          </a:p>
          <a:p>
            <a:pPr lvl="1"/>
            <a:r>
              <a:rPr lang="en-US" sz="1200" kern="1200" dirty="0">
                <a:solidFill>
                  <a:schemeClr val="tx1"/>
                </a:solidFill>
                <a:effectLst/>
                <a:latin typeface="+mn-lt"/>
                <a:ea typeface="+mn-ea"/>
                <a:cs typeface="+mn-cs"/>
              </a:rPr>
              <a:t>It was </a:t>
            </a:r>
            <a:r>
              <a:rPr lang="en-US" sz="1200" kern="1200" dirty="0" err="1">
                <a:solidFill>
                  <a:schemeClr val="tx1"/>
                </a:solidFill>
                <a:effectLst/>
                <a:latin typeface="+mn-lt"/>
                <a:ea typeface="+mn-ea"/>
                <a:cs typeface="+mn-cs"/>
              </a:rPr>
              <a:t>Trinchero</a:t>
            </a:r>
            <a:r>
              <a:rPr lang="en-US" sz="1200" kern="1200" dirty="0">
                <a:solidFill>
                  <a:schemeClr val="tx1"/>
                </a:solidFill>
                <a:effectLst/>
                <a:latin typeface="+mn-lt"/>
                <a:ea typeface="+mn-ea"/>
                <a:cs typeface="+mn-cs"/>
              </a:rPr>
              <a:t> Family Wines in the early 1970s than changed the way Americans drink wine when they created Sutter Home White Zinfandel.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Josh Phelps also has roots in the business, the son of well-regarded wine maker Chris Phelps, who spent his career in the wine industry creating award-winning wines in Napa and Bordeaux.</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Childhood comrades </a:t>
            </a:r>
            <a:r>
              <a:rPr lang="en-US" sz="1200" kern="1200" dirty="0" err="1">
                <a:solidFill>
                  <a:schemeClr val="tx1"/>
                </a:solidFill>
                <a:effectLst/>
                <a:latin typeface="+mn-lt"/>
                <a:ea typeface="+mn-ea"/>
                <a:cs typeface="+mn-cs"/>
              </a:rPr>
              <a:t>Trinchero</a:t>
            </a:r>
            <a:r>
              <a:rPr lang="en-US" sz="1200" kern="1200" dirty="0">
                <a:solidFill>
                  <a:schemeClr val="tx1"/>
                </a:solidFill>
                <a:effectLst/>
                <a:latin typeface="+mn-lt"/>
                <a:ea typeface="+mn-ea"/>
                <a:cs typeface="+mn-cs"/>
              </a:rPr>
              <a:t> and Phelps created Taken Wine Company with the philosophy “to craft great wines to share with friends”. The name was chosen when they were having difficulty finding a moniker for their wines that was not already “Taken”.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release was in 2010 and brand expanded after to Complicated and Available which became a social media create relationship status </a:t>
            </a:r>
          </a:p>
          <a:p>
            <a:pPr lvl="0"/>
            <a:endParaRPr lang="en-US" dirty="0"/>
          </a:p>
        </p:txBody>
      </p:sp>
      <p:sp>
        <p:nvSpPr>
          <p:cNvPr id="4" name="Slide Number Placeholder 3"/>
          <p:cNvSpPr>
            <a:spLocks noGrp="1"/>
          </p:cNvSpPr>
          <p:nvPr>
            <p:ph type="sldNum" sz="quarter" idx="5"/>
          </p:nvPr>
        </p:nvSpPr>
        <p:spPr/>
        <p:txBody>
          <a:bodyPr/>
          <a:lstStyle/>
          <a:p>
            <a:fld id="{CF2B999D-D426-43CA-BA42-0B07CE17052A}" type="slidenum">
              <a:rPr lang="en-US" smtClean="0"/>
              <a:t>12</a:t>
            </a:fld>
            <a:endParaRPr lang="en-US"/>
          </a:p>
        </p:txBody>
      </p:sp>
    </p:spTree>
    <p:extLst>
      <p:ext uri="{BB962C8B-B14F-4D97-AF65-F5344CB8AC3E}">
        <p14:creationId xmlns:p14="http://schemas.microsoft.com/office/powerpoint/2010/main" val="780702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312738"/>
            <a:ext cx="3013075" cy="1695450"/>
          </a:xfrm>
        </p:spPr>
      </p:sp>
      <p:sp>
        <p:nvSpPr>
          <p:cNvPr id="3" name="Notes Placeholder 2"/>
          <p:cNvSpPr>
            <a:spLocks noGrp="1"/>
          </p:cNvSpPr>
          <p:nvPr>
            <p:ph type="body" idx="1"/>
          </p:nvPr>
        </p:nvSpPr>
        <p:spPr>
          <a:xfrm>
            <a:off x="700088" y="2026116"/>
            <a:ext cx="5575206" cy="6951195"/>
          </a:xfrm>
        </p:spPr>
        <p:txBody>
          <a:bodyPr/>
          <a:lstStyle/>
          <a:p>
            <a:pPr lvl="0"/>
            <a:r>
              <a:rPr lang="en-US" dirty="0"/>
              <a:t> </a:t>
            </a:r>
          </a:p>
          <a:p>
            <a:pPr lvl="0"/>
            <a:r>
              <a:rPr lang="en-US" sz="1200" kern="1200" dirty="0">
                <a:solidFill>
                  <a:schemeClr val="tx1"/>
                </a:solidFill>
                <a:effectLst/>
                <a:latin typeface="+mn-lt"/>
                <a:ea typeface="+mn-ea"/>
                <a:cs typeface="+mn-cs"/>
              </a:rPr>
              <a:t>Tasting notes:    Inviting aromas of ripe red fruit are complemented by fresh flavors of cherries and strawberries, accented with sweet, spicy oak tones. The wine is opulent yet balanced with a soft palate and a smooth, rounded, supple finish.</a:t>
            </a:r>
          </a:p>
          <a:p>
            <a:pPr lvl="0"/>
            <a:r>
              <a:rPr lang="en-US" sz="1200" kern="1200" dirty="0">
                <a:solidFill>
                  <a:schemeClr val="tx1"/>
                </a:solidFill>
                <a:effectLst/>
                <a:latin typeface="+mn-lt"/>
                <a:ea typeface="+mn-ea"/>
                <a:cs typeface="+mn-cs"/>
              </a:rPr>
              <a:t>Specs:  </a:t>
            </a:r>
          </a:p>
          <a:p>
            <a:pPr lvl="1"/>
            <a:r>
              <a:rPr lang="en-US" sz="1200" kern="1200" dirty="0">
                <a:solidFill>
                  <a:schemeClr val="tx1"/>
                </a:solidFill>
                <a:effectLst/>
                <a:latin typeface="+mn-lt"/>
                <a:ea typeface="+mn-ea"/>
                <a:cs typeface="+mn-cs"/>
              </a:rPr>
              <a:t>Vineyard- Sourced from vineyards throughout the coveted Central Coast and a small part of Contra Costa County, this wine is inspired by the Rhône and </a:t>
            </a:r>
            <a:r>
              <a:rPr lang="en-US" sz="1200" kern="1200" dirty="0" err="1">
                <a:solidFill>
                  <a:schemeClr val="tx1"/>
                </a:solidFill>
                <a:effectLst/>
                <a:latin typeface="+mn-lt"/>
                <a:ea typeface="+mn-ea"/>
                <a:cs typeface="+mn-cs"/>
              </a:rPr>
              <a:t>Priorat</a:t>
            </a:r>
            <a:r>
              <a:rPr lang="en-US" sz="1200" kern="1200" dirty="0">
                <a:solidFill>
                  <a:schemeClr val="tx1"/>
                </a:solidFill>
                <a:effectLst/>
                <a:latin typeface="+mn-lt"/>
                <a:ea typeface="+mn-ea"/>
                <a:cs typeface="+mn-cs"/>
              </a:rPr>
              <a:t> regions, yet with California soul. The Central Coast is a large AVA spanning from San Francisco County south to Santa Barbara County.</a:t>
            </a:r>
          </a:p>
          <a:p>
            <a:pPr lvl="2"/>
            <a:r>
              <a:rPr lang="en-US" sz="1200" kern="1200" dirty="0">
                <a:solidFill>
                  <a:schemeClr val="tx1"/>
                </a:solidFill>
                <a:effectLst/>
                <a:latin typeface="+mn-lt"/>
                <a:ea typeface="+mn-ea"/>
                <a:cs typeface="+mn-cs"/>
              </a:rPr>
              <a:t>The 2016 vintage experienced an earlier budbreak than normal. Sourced mainly from the mid to northern part of the Central Coast, the moderate temperatures elongated the growing season allowing the grapes to retain acidity and develop intriguing, diverse characteristics</a:t>
            </a:r>
          </a:p>
          <a:p>
            <a:pPr lvl="1"/>
            <a:r>
              <a:rPr lang="en-US" sz="1200" kern="1200" dirty="0">
                <a:solidFill>
                  <a:schemeClr val="tx1"/>
                </a:solidFill>
                <a:effectLst/>
                <a:latin typeface="+mn-lt"/>
                <a:ea typeface="+mn-ea"/>
                <a:cs typeface="+mn-cs"/>
              </a:rPr>
              <a:t>Winery -Aged in French and American oak barrel</a:t>
            </a:r>
          </a:p>
          <a:p>
            <a:pPr lvl="0"/>
            <a:r>
              <a:rPr lang="en-US" sz="1200" kern="1200" dirty="0">
                <a:solidFill>
                  <a:schemeClr val="tx1"/>
                </a:solidFill>
                <a:effectLst/>
                <a:latin typeface="+mn-lt"/>
                <a:ea typeface="+mn-ea"/>
                <a:cs typeface="+mn-cs"/>
              </a:rPr>
              <a:t>Pairing:     grilled, stewed and braised meats like beef, veal, pork, chicken and of course game. Grenache holds up well to hearty dishes like cassoulet and it’s a good match for less spicy styles of Asian cooking.</a:t>
            </a:r>
            <a:r>
              <a:rPr lang="en-US" sz="11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Price: $  23.99</a:t>
            </a:r>
          </a:p>
          <a:p>
            <a:r>
              <a:rPr lang="en-US" sz="1200"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CF2B999D-D426-43CA-BA42-0B07CE17052A}" type="slidenum">
              <a:rPr lang="en-US" smtClean="0"/>
              <a:t>13</a:t>
            </a:fld>
            <a:endParaRPr lang="en-US"/>
          </a:p>
        </p:txBody>
      </p:sp>
    </p:spTree>
    <p:extLst>
      <p:ext uri="{BB962C8B-B14F-4D97-AF65-F5344CB8AC3E}">
        <p14:creationId xmlns:p14="http://schemas.microsoft.com/office/powerpoint/2010/main" val="3937883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533400"/>
            <a:ext cx="3163887" cy="1779588"/>
          </a:xfrm>
        </p:spPr>
      </p:sp>
      <p:sp>
        <p:nvSpPr>
          <p:cNvPr id="3" name="Notes Placeholder 2"/>
          <p:cNvSpPr>
            <a:spLocks noGrp="1"/>
          </p:cNvSpPr>
          <p:nvPr>
            <p:ph type="body" idx="1"/>
          </p:nvPr>
        </p:nvSpPr>
        <p:spPr>
          <a:xfrm>
            <a:off x="700405" y="2444813"/>
            <a:ext cx="5610748" cy="6537822"/>
          </a:xfrm>
        </p:spPr>
        <p:txBody>
          <a:bodyPr/>
          <a:lstStyle/>
          <a:p>
            <a:r>
              <a:rPr lang="en-US" sz="1200" b="1" kern="1200" dirty="0">
                <a:solidFill>
                  <a:schemeClr val="tx1"/>
                </a:solidFill>
                <a:effectLst/>
                <a:latin typeface="+mn-lt"/>
                <a:ea typeface="+mn-ea"/>
                <a:cs typeface="+mn-cs"/>
              </a:rPr>
              <a:t>Col </a:t>
            </a:r>
            <a:r>
              <a:rPr lang="en-US" sz="1200" b="1" kern="1200" dirty="0" err="1">
                <a:solidFill>
                  <a:schemeClr val="tx1"/>
                </a:solidFill>
                <a:effectLst/>
                <a:latin typeface="+mn-lt"/>
                <a:ea typeface="+mn-ea"/>
                <a:cs typeface="+mn-cs"/>
              </a:rPr>
              <a:t>Zolo</a:t>
            </a:r>
            <a:r>
              <a:rPr lang="en-US" sz="1200" b="1" kern="1200" dirty="0">
                <a:solidFill>
                  <a:schemeClr val="tx1"/>
                </a:solidFill>
                <a:effectLst/>
                <a:latin typeface="+mn-lt"/>
                <a:ea typeface="+mn-ea"/>
                <a:cs typeface="+mn-cs"/>
              </a:rPr>
              <a:t>- the bad guy in Romancing the Stone  </a:t>
            </a:r>
            <a:r>
              <a:rPr lang="en-US" sz="1200" b="1" kern="1200" dirty="0">
                <a:solidFill>
                  <a:schemeClr val="tx1"/>
                </a:solidFill>
                <a:effectLst/>
                <a:latin typeface="+mn-lt"/>
                <a:ea typeface="+mn-ea"/>
                <a:cs typeface="+mn-cs"/>
                <a:sym typeface="Wingdings" panose="05000000000000000000" pitchFamily="2" charset="2"/>
              </a:rPr>
              <a:t> because every good love story has to develop some struggle that the hero has to over come. </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Zolo</a:t>
            </a:r>
            <a:r>
              <a:rPr lang="en-US" sz="1200" b="1" kern="1200" dirty="0">
                <a:solidFill>
                  <a:schemeClr val="tx1"/>
                </a:solidFill>
                <a:effectLst/>
                <a:latin typeface="+mn-lt"/>
                <a:ea typeface="+mn-ea"/>
                <a:cs typeface="+mn-cs"/>
              </a:rPr>
              <a:t>, Petit Verdot Black Mendoza 2012</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Region:  El </a:t>
            </a:r>
            <a:r>
              <a:rPr lang="en-US" sz="1200" kern="1200" dirty="0" err="1">
                <a:solidFill>
                  <a:schemeClr val="tx1"/>
                </a:solidFill>
                <a:effectLst/>
                <a:latin typeface="+mn-lt"/>
                <a:ea typeface="+mn-ea"/>
                <a:cs typeface="+mn-cs"/>
              </a:rPr>
              <a:t>Jarillal</a:t>
            </a:r>
            <a:r>
              <a:rPr lang="en-US" sz="1200" kern="1200" dirty="0">
                <a:solidFill>
                  <a:schemeClr val="tx1"/>
                </a:solidFill>
                <a:effectLst/>
                <a:latin typeface="+mn-lt"/>
                <a:ea typeface="+mn-ea"/>
                <a:cs typeface="+mn-cs"/>
              </a:rPr>
              <a:t> Vineyard in Alto </a:t>
            </a:r>
            <a:r>
              <a:rPr lang="en-US" sz="1200" kern="1200" dirty="0" err="1">
                <a:solidFill>
                  <a:schemeClr val="tx1"/>
                </a:solidFill>
                <a:effectLst/>
                <a:latin typeface="+mn-lt"/>
                <a:ea typeface="+mn-ea"/>
                <a:cs typeface="+mn-cs"/>
              </a:rPr>
              <a:t>Agrelo</a:t>
            </a:r>
            <a:r>
              <a:rPr lang="en-US" sz="1200" kern="1200" dirty="0">
                <a:solidFill>
                  <a:schemeClr val="tx1"/>
                </a:solidFill>
                <a:effectLst/>
                <a:latin typeface="+mn-lt"/>
                <a:ea typeface="+mn-ea"/>
                <a:cs typeface="+mn-cs"/>
              </a:rPr>
              <a:t>, Mendoza </a:t>
            </a:r>
          </a:p>
          <a:p>
            <a:pPr lvl="1"/>
            <a:r>
              <a:rPr lang="en-US" sz="1200" kern="1200" dirty="0" err="1">
                <a:solidFill>
                  <a:schemeClr val="tx1"/>
                </a:solidFill>
                <a:effectLst/>
                <a:latin typeface="+mn-lt"/>
                <a:ea typeface="+mn-ea"/>
                <a:cs typeface="+mn-cs"/>
              </a:rPr>
              <a:t>Ugarteche</a:t>
            </a:r>
            <a:r>
              <a:rPr lang="en-US" sz="1200" kern="1200" dirty="0">
                <a:solidFill>
                  <a:schemeClr val="tx1"/>
                </a:solidFill>
                <a:effectLst/>
                <a:latin typeface="+mn-lt"/>
                <a:ea typeface="+mn-ea"/>
                <a:cs typeface="+mn-cs"/>
              </a:rPr>
              <a:t>, Lujan de </a:t>
            </a:r>
            <a:r>
              <a:rPr lang="en-US" sz="1200" kern="1200" dirty="0" err="1">
                <a:solidFill>
                  <a:schemeClr val="tx1"/>
                </a:solidFill>
                <a:effectLst/>
                <a:latin typeface="+mn-lt"/>
                <a:ea typeface="+mn-ea"/>
                <a:cs typeface="+mn-cs"/>
              </a:rPr>
              <a:t>Cuyo</a:t>
            </a:r>
            <a:r>
              <a:rPr lang="en-US" sz="1200" kern="1200" dirty="0">
                <a:solidFill>
                  <a:schemeClr val="tx1"/>
                </a:solidFill>
                <a:effectLst/>
                <a:latin typeface="+mn-lt"/>
                <a:ea typeface="+mn-ea"/>
                <a:cs typeface="+mn-cs"/>
              </a:rPr>
              <a:t> (Alto </a:t>
            </a:r>
            <a:r>
              <a:rPr lang="en-US" sz="1200" kern="1200" dirty="0" err="1">
                <a:solidFill>
                  <a:schemeClr val="tx1"/>
                </a:solidFill>
                <a:effectLst/>
                <a:latin typeface="+mn-lt"/>
                <a:ea typeface="+mn-ea"/>
                <a:cs typeface="+mn-cs"/>
              </a:rPr>
              <a:t>Agrelo</a:t>
            </a:r>
            <a:r>
              <a:rPr lang="en-US" sz="1200" kern="1200" dirty="0">
                <a:solidFill>
                  <a:schemeClr val="tx1"/>
                </a:solidFill>
                <a:effectLst/>
                <a:latin typeface="+mn-lt"/>
                <a:ea typeface="+mn-ea"/>
                <a:cs typeface="+mn-cs"/>
              </a:rPr>
              <a:t>) vineyard is at 3,440f/ 1050 M has a relatively steep slope, which is important to avoid frost in this cool area. The Terroir produces intense fruity wines, yet elegance, which comes from slow, correct ripening. </a:t>
            </a:r>
          </a:p>
          <a:p>
            <a:pPr lvl="1"/>
            <a:r>
              <a:rPr lang="en-US" sz="1200" kern="1200" dirty="0">
                <a:solidFill>
                  <a:schemeClr val="tx1"/>
                </a:solidFill>
                <a:effectLst/>
                <a:latin typeface="+mn-lt"/>
                <a:ea typeface="+mn-ea"/>
                <a:cs typeface="+mn-cs"/>
              </a:rPr>
              <a:t>242 hectares, on the way to the </a:t>
            </a:r>
            <a:r>
              <a:rPr lang="en-US" sz="1200" kern="1200" dirty="0" err="1">
                <a:solidFill>
                  <a:schemeClr val="tx1"/>
                </a:solidFill>
                <a:effectLst/>
                <a:latin typeface="+mn-lt"/>
                <a:ea typeface="+mn-ea"/>
                <a:cs typeface="+mn-cs"/>
              </a:rPr>
              <a:t>Uco</a:t>
            </a:r>
            <a:r>
              <a:rPr lang="en-US" sz="1200" kern="1200" dirty="0">
                <a:solidFill>
                  <a:schemeClr val="tx1"/>
                </a:solidFill>
                <a:effectLst/>
                <a:latin typeface="+mn-lt"/>
                <a:ea typeface="+mn-ea"/>
                <a:cs typeface="+mn-cs"/>
              </a:rPr>
              <a:t> Valley where the soil &amp; microclimate generate a perfect combination for Bonarda and Syrah </a:t>
            </a:r>
          </a:p>
          <a:p>
            <a:pPr lvl="0"/>
            <a:r>
              <a:rPr lang="en-US" sz="1200" kern="1200" dirty="0">
                <a:solidFill>
                  <a:schemeClr val="tx1"/>
                </a:solidFill>
                <a:effectLst/>
                <a:latin typeface="+mn-lt"/>
                <a:ea typeface="+mn-ea"/>
                <a:cs typeface="+mn-cs"/>
              </a:rPr>
              <a:t>Grape:    100% Petit Verdot </a:t>
            </a:r>
          </a:p>
          <a:p>
            <a:pPr lvl="0"/>
            <a:r>
              <a:rPr lang="en-US" sz="1200" kern="1200" dirty="0">
                <a:solidFill>
                  <a:schemeClr val="tx1"/>
                </a:solidFill>
                <a:effectLst/>
                <a:latin typeface="+mn-lt"/>
                <a:ea typeface="+mn-ea"/>
                <a:cs typeface="+mn-cs"/>
              </a:rPr>
              <a:t>History:   </a:t>
            </a:r>
          </a:p>
          <a:p>
            <a:pPr lvl="1"/>
            <a:r>
              <a:rPr lang="en-US" sz="1200" kern="1200" dirty="0">
                <a:solidFill>
                  <a:schemeClr val="tx1"/>
                </a:solidFill>
                <a:effectLst/>
                <a:latin typeface="+mn-lt"/>
                <a:ea typeface="+mn-ea"/>
                <a:cs typeface="+mn-cs"/>
              </a:rPr>
              <a:t>Bodega </a:t>
            </a:r>
            <a:r>
              <a:rPr lang="en-US" sz="1200" kern="1200" dirty="0" err="1">
                <a:solidFill>
                  <a:schemeClr val="tx1"/>
                </a:solidFill>
                <a:effectLst/>
                <a:latin typeface="+mn-lt"/>
                <a:ea typeface="+mn-ea"/>
                <a:cs typeface="+mn-cs"/>
              </a:rPr>
              <a:t>Tapiz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Zolo</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Wapisa</a:t>
            </a:r>
            <a:r>
              <a:rPr lang="en-US" sz="1200" kern="1200" dirty="0">
                <a:solidFill>
                  <a:schemeClr val="tx1"/>
                </a:solidFill>
                <a:effectLst/>
                <a:latin typeface="+mn-lt"/>
                <a:ea typeface="+mn-ea"/>
                <a:cs typeface="+mn-cs"/>
              </a:rPr>
              <a:t> Wineries are under the leadership of President &amp; Owner Patricia Ortiz   </a:t>
            </a:r>
          </a:p>
          <a:p>
            <a:pPr lvl="1"/>
            <a:r>
              <a:rPr lang="en-US" sz="1200" kern="1200" dirty="0" err="1">
                <a:solidFill>
                  <a:schemeClr val="tx1"/>
                </a:solidFill>
                <a:effectLst/>
                <a:latin typeface="+mn-lt"/>
                <a:ea typeface="+mn-ea"/>
                <a:cs typeface="+mn-cs"/>
              </a:rPr>
              <a:t>Zolo</a:t>
            </a:r>
            <a:r>
              <a:rPr lang="en-US" sz="1200" kern="1200" dirty="0">
                <a:solidFill>
                  <a:schemeClr val="tx1"/>
                </a:solidFill>
                <a:effectLst/>
                <a:latin typeface="+mn-lt"/>
                <a:ea typeface="+mn-ea"/>
                <a:cs typeface="+mn-cs"/>
              </a:rPr>
              <a:t> established in 2003 by Patricia Ortiz regarded as one of Argentina’s most forward-thinking women wineries. Her vision of creating wines with elegance and identity reflective of the terrier and respectful of the environment – sustainably farmed </a:t>
            </a:r>
          </a:p>
          <a:p>
            <a:pPr lvl="1"/>
            <a:r>
              <a:rPr lang="en-US" sz="1200" kern="1200" dirty="0">
                <a:solidFill>
                  <a:schemeClr val="tx1"/>
                </a:solidFill>
                <a:effectLst/>
                <a:latin typeface="+mn-lt"/>
                <a:ea typeface="+mn-ea"/>
                <a:cs typeface="+mn-cs"/>
              </a:rPr>
              <a:t>Man on the </a:t>
            </a:r>
            <a:r>
              <a:rPr lang="en-US" sz="1200" kern="1200" dirty="0" err="1">
                <a:solidFill>
                  <a:schemeClr val="tx1"/>
                </a:solidFill>
                <a:effectLst/>
                <a:latin typeface="+mn-lt"/>
                <a:ea typeface="+mn-ea"/>
                <a:cs typeface="+mn-cs"/>
              </a:rPr>
              <a:t>Zolo</a:t>
            </a:r>
            <a:r>
              <a:rPr lang="en-US" sz="1200" kern="1200" dirty="0">
                <a:solidFill>
                  <a:schemeClr val="tx1"/>
                </a:solidFill>
                <a:effectLst/>
                <a:latin typeface="+mn-lt"/>
                <a:ea typeface="+mn-ea"/>
                <a:cs typeface="+mn-cs"/>
              </a:rPr>
              <a:t> label represent Patricia’s husband, who was left solo in Buenos Aires. </a:t>
            </a:r>
          </a:p>
          <a:p>
            <a:pPr lvl="1"/>
            <a:r>
              <a:rPr lang="en-US" sz="1200" kern="1200" dirty="0">
                <a:solidFill>
                  <a:schemeClr val="tx1"/>
                </a:solidFill>
                <a:effectLst/>
                <a:latin typeface="+mn-lt"/>
                <a:ea typeface="+mn-ea"/>
                <a:cs typeface="+mn-cs"/>
              </a:rPr>
              <a:t>Patricia avid art collector and former nephrologist, needing to combine both her art and scientific skills and turned toward winemaking. </a:t>
            </a:r>
          </a:p>
          <a:p>
            <a:pPr lvl="2"/>
            <a:r>
              <a:rPr lang="en-US" sz="1200" kern="1200" dirty="0">
                <a:solidFill>
                  <a:schemeClr val="tx1"/>
                </a:solidFill>
                <a:effectLst/>
                <a:latin typeface="+mn-lt"/>
                <a:ea typeface="+mn-ea"/>
                <a:cs typeface="+mn-cs"/>
              </a:rPr>
              <a:t>Gathered around her wine professionals, wine maker Fabian Valenzuela and vineyard manager Carlos </a:t>
            </a:r>
            <a:r>
              <a:rPr lang="en-US" sz="1200" kern="1200" dirty="0" err="1">
                <a:solidFill>
                  <a:schemeClr val="tx1"/>
                </a:solidFill>
                <a:effectLst/>
                <a:latin typeface="+mn-lt"/>
                <a:ea typeface="+mn-ea"/>
                <a:cs typeface="+mn-cs"/>
              </a:rPr>
              <a:t>Correas</a:t>
            </a:r>
            <a:r>
              <a:rPr lang="en-US" sz="1200" kern="1200" dirty="0">
                <a:solidFill>
                  <a:schemeClr val="tx1"/>
                </a:solidFill>
                <a:effectLst/>
                <a:latin typeface="+mn-lt"/>
                <a:ea typeface="+mn-ea"/>
                <a:cs typeface="+mn-cs"/>
              </a:rPr>
              <a:t>, and consultant Petrus. </a:t>
            </a:r>
          </a:p>
          <a:p>
            <a:pPr lvl="2"/>
            <a:r>
              <a:rPr lang="en-US" sz="1200" kern="1200" dirty="0" err="1">
                <a:solidFill>
                  <a:schemeClr val="tx1"/>
                </a:solidFill>
                <a:effectLst/>
                <a:latin typeface="+mn-lt"/>
                <a:ea typeface="+mn-ea"/>
                <a:cs typeface="+mn-cs"/>
              </a:rPr>
              <a:t>Zolo</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Tapiz</a:t>
            </a:r>
            <a:r>
              <a:rPr lang="en-US" sz="1200" kern="1200" dirty="0">
                <a:solidFill>
                  <a:schemeClr val="tx1"/>
                </a:solidFill>
                <a:effectLst/>
                <a:latin typeface="+mn-lt"/>
                <a:ea typeface="+mn-ea"/>
                <a:cs typeface="+mn-cs"/>
              </a:rPr>
              <a:t> are critically acclaimed Argentine brands in the US. </a:t>
            </a:r>
          </a:p>
          <a:p>
            <a:pPr lvl="2"/>
            <a:r>
              <a:rPr lang="en-US" sz="1200" kern="1200" dirty="0">
                <a:solidFill>
                  <a:schemeClr val="tx1"/>
                </a:solidFill>
                <a:effectLst/>
                <a:latin typeface="+mn-lt"/>
                <a:ea typeface="+mn-ea"/>
                <a:cs typeface="+mn-cs"/>
              </a:rPr>
              <a:t>Her team became pioneers with </a:t>
            </a:r>
            <a:r>
              <a:rPr lang="en-US" sz="1200" kern="1200" dirty="0" err="1">
                <a:solidFill>
                  <a:schemeClr val="tx1"/>
                </a:solidFill>
                <a:effectLst/>
                <a:latin typeface="+mn-lt"/>
                <a:ea typeface="+mn-ea"/>
                <a:cs typeface="+mn-cs"/>
              </a:rPr>
              <a:t>Wapisa</a:t>
            </a:r>
            <a:r>
              <a:rPr lang="en-US" sz="1200" kern="1200" dirty="0">
                <a:solidFill>
                  <a:schemeClr val="tx1"/>
                </a:solidFill>
                <a:effectLst/>
                <a:latin typeface="+mn-lt"/>
                <a:ea typeface="+mn-ea"/>
                <a:cs typeface="+mn-cs"/>
              </a:rPr>
              <a:t>, a winery in Patagonia.  </a:t>
            </a:r>
          </a:p>
          <a:p>
            <a:pPr lvl="1"/>
            <a:r>
              <a:rPr lang="en-US" sz="1200" kern="1200" dirty="0">
                <a:solidFill>
                  <a:schemeClr val="tx1"/>
                </a:solidFill>
                <a:effectLst/>
                <a:latin typeface="+mn-lt"/>
                <a:ea typeface="+mn-ea"/>
                <a:cs typeface="+mn-cs"/>
              </a:rPr>
              <a:t>Open to tourism visit with its traditional carriage ride through the vineyard, and the Llama tasting and gift shop</a:t>
            </a:r>
          </a:p>
          <a:p>
            <a:pPr lvl="2"/>
            <a:r>
              <a:rPr lang="en-US" sz="1200" kern="1200" dirty="0">
                <a:solidFill>
                  <a:schemeClr val="tx1"/>
                </a:solidFill>
                <a:effectLst/>
                <a:latin typeface="+mn-lt"/>
                <a:ea typeface="+mn-ea"/>
                <a:cs typeface="+mn-cs"/>
              </a:rPr>
              <a:t>Club </a:t>
            </a:r>
            <a:r>
              <a:rPr lang="en-US" sz="1200" kern="1200" dirty="0" err="1">
                <a:solidFill>
                  <a:schemeClr val="tx1"/>
                </a:solidFill>
                <a:effectLst/>
                <a:latin typeface="+mn-lt"/>
                <a:ea typeface="+mn-ea"/>
                <a:cs typeface="+mn-cs"/>
              </a:rPr>
              <a:t>Tapiz</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sym typeface="Wingdings" panose="05000000000000000000" pitchFamily="2" charset="2"/>
              </a:rPr>
              <a:t></a:t>
            </a:r>
            <a:r>
              <a:rPr lang="en-US" sz="1200" kern="1200" dirty="0">
                <a:solidFill>
                  <a:schemeClr val="tx1"/>
                </a:solidFill>
                <a:effectLst/>
                <a:latin typeface="+mn-lt"/>
                <a:ea typeface="+mn-ea"/>
                <a:cs typeface="+mn-cs"/>
              </a:rPr>
              <a:t> top lodging and spa destination built in 1890. Declared historical architectural and Tourist Heritage of the region. </a:t>
            </a:r>
          </a:p>
          <a:p>
            <a:pPr lvl="1"/>
            <a:r>
              <a:rPr lang="en-US" sz="1200" kern="1200" dirty="0">
                <a:solidFill>
                  <a:schemeClr val="tx1"/>
                </a:solidFill>
                <a:effectLst/>
                <a:latin typeface="+mn-lt"/>
                <a:ea typeface="+mn-ea"/>
                <a:cs typeface="+mn-cs"/>
              </a:rPr>
              <a:t>Patricia lived in the US and speaks English. She became </a:t>
            </a:r>
            <a:r>
              <a:rPr lang="en-US" sz="1200" kern="1200" dirty="0" err="1">
                <a:solidFill>
                  <a:schemeClr val="tx1"/>
                </a:solidFill>
                <a:effectLst/>
                <a:latin typeface="+mn-lt"/>
                <a:ea typeface="+mn-ea"/>
                <a:cs typeface="+mn-cs"/>
              </a:rPr>
              <a:t>Mendoz’s</a:t>
            </a:r>
            <a:r>
              <a:rPr lang="en-US" sz="1200" kern="1200" dirty="0">
                <a:solidFill>
                  <a:schemeClr val="tx1"/>
                </a:solidFill>
                <a:effectLst/>
                <a:latin typeface="+mn-lt"/>
                <a:ea typeface="+mn-ea"/>
                <a:cs typeface="+mn-cs"/>
              </a:rPr>
              <a:t> top ambassador. In 2019 she became the first female President of Bodegas de Argentina. </a:t>
            </a:r>
          </a:p>
          <a:p>
            <a:pPr lvl="0"/>
            <a:endParaRPr lang="en-US" dirty="0"/>
          </a:p>
          <a:p>
            <a:pPr lvl="0"/>
            <a:endParaRPr lang="en-US" dirty="0"/>
          </a:p>
          <a:p>
            <a:pPr lvl="0"/>
            <a:endParaRPr lang="en-US" dirty="0"/>
          </a:p>
        </p:txBody>
      </p:sp>
      <p:sp>
        <p:nvSpPr>
          <p:cNvPr id="4" name="Slide Number Placeholder 3"/>
          <p:cNvSpPr>
            <a:spLocks noGrp="1"/>
          </p:cNvSpPr>
          <p:nvPr>
            <p:ph type="sldNum" sz="quarter" idx="5"/>
          </p:nvPr>
        </p:nvSpPr>
        <p:spPr/>
        <p:txBody>
          <a:bodyPr/>
          <a:lstStyle/>
          <a:p>
            <a:fld id="{CF2B999D-D426-43CA-BA42-0B07CE17052A}" type="slidenum">
              <a:rPr lang="en-US" smtClean="0"/>
              <a:t>14</a:t>
            </a:fld>
            <a:endParaRPr lang="en-US"/>
          </a:p>
        </p:txBody>
      </p:sp>
    </p:spTree>
    <p:extLst>
      <p:ext uri="{BB962C8B-B14F-4D97-AF65-F5344CB8AC3E}">
        <p14:creationId xmlns:p14="http://schemas.microsoft.com/office/powerpoint/2010/main" val="3024332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282575"/>
            <a:ext cx="2403475" cy="1352550"/>
          </a:xfrm>
        </p:spPr>
      </p:sp>
      <p:sp>
        <p:nvSpPr>
          <p:cNvPr id="3" name="Notes Placeholder 2"/>
          <p:cNvSpPr>
            <a:spLocks noGrp="1"/>
          </p:cNvSpPr>
          <p:nvPr>
            <p:ph type="body" idx="1"/>
          </p:nvPr>
        </p:nvSpPr>
        <p:spPr>
          <a:xfrm>
            <a:off x="700088" y="1763496"/>
            <a:ext cx="5413842" cy="6770904"/>
          </a:xfrm>
        </p:spPr>
        <p:txBody>
          <a:bodyPr/>
          <a:lstStyle/>
          <a:p>
            <a:pPr lvl="0"/>
            <a:r>
              <a:rPr lang="en-US" sz="1200" kern="1200" dirty="0">
                <a:solidFill>
                  <a:schemeClr val="tx1"/>
                </a:solidFill>
                <a:effectLst/>
                <a:latin typeface="+mn-lt"/>
                <a:ea typeface="+mn-ea"/>
                <a:cs typeface="+mn-cs"/>
              </a:rPr>
              <a:t>Tasting notes:    Intense deep red color with violet hues. The nose is intense, with aromas of black fruits as blackberry, black currant and blueberry accompanied by spicy notes like clove. Delicate vanilla scent. Good structure and mouthfeel, with a lingering and elegant finish.</a:t>
            </a:r>
          </a:p>
          <a:p>
            <a:pPr lvl="0"/>
            <a:r>
              <a:rPr lang="en-US" sz="1200" kern="1200" dirty="0">
                <a:solidFill>
                  <a:schemeClr val="tx1"/>
                </a:solidFill>
                <a:effectLst/>
                <a:latin typeface="+mn-lt"/>
                <a:ea typeface="+mn-ea"/>
                <a:cs typeface="+mn-cs"/>
              </a:rPr>
              <a:t>Specs:  </a:t>
            </a:r>
          </a:p>
          <a:p>
            <a:pPr lvl="1"/>
            <a:r>
              <a:rPr lang="en-US" sz="1200" kern="1200" dirty="0">
                <a:solidFill>
                  <a:schemeClr val="tx1"/>
                </a:solidFill>
                <a:effectLst/>
                <a:latin typeface="+mn-lt"/>
                <a:ea typeface="+mn-ea"/>
                <a:cs typeface="+mn-cs"/>
              </a:rPr>
              <a:t>Vineyard</a:t>
            </a:r>
          </a:p>
          <a:p>
            <a:pPr lvl="2"/>
            <a:r>
              <a:rPr lang="en-US" sz="1200" kern="1200" dirty="0">
                <a:solidFill>
                  <a:schemeClr val="tx1"/>
                </a:solidFill>
                <a:effectLst/>
                <a:latin typeface="+mn-lt"/>
                <a:ea typeface="+mn-ea"/>
                <a:cs typeface="+mn-cs"/>
              </a:rPr>
              <a:t> Vineyards in Alto </a:t>
            </a:r>
            <a:r>
              <a:rPr lang="en-US" sz="1200" kern="1200" dirty="0" err="1">
                <a:solidFill>
                  <a:schemeClr val="tx1"/>
                </a:solidFill>
                <a:effectLst/>
                <a:latin typeface="+mn-lt"/>
                <a:ea typeface="+mn-ea"/>
                <a:cs typeface="+mn-cs"/>
              </a:rPr>
              <a:t>Agrelo</a:t>
            </a:r>
            <a:r>
              <a:rPr lang="en-US" sz="1200" kern="1200" dirty="0">
                <a:solidFill>
                  <a:schemeClr val="tx1"/>
                </a:solidFill>
                <a:effectLst/>
                <a:latin typeface="+mn-lt"/>
                <a:ea typeface="+mn-ea"/>
                <a:cs typeface="+mn-cs"/>
              </a:rPr>
              <a:t> at 1050 </a:t>
            </a:r>
            <a:r>
              <a:rPr lang="en-US" sz="1200" kern="1200" dirty="0" err="1">
                <a:solidFill>
                  <a:schemeClr val="tx1"/>
                </a:solidFill>
                <a:effectLst/>
                <a:latin typeface="+mn-lt"/>
                <a:ea typeface="+mn-ea"/>
                <a:cs typeface="+mn-cs"/>
              </a:rPr>
              <a:t>Ml</a:t>
            </a:r>
            <a:r>
              <a:rPr lang="en-US" sz="1200" kern="1200" dirty="0">
                <a:solidFill>
                  <a:schemeClr val="tx1"/>
                </a:solidFill>
                <a:effectLst/>
                <a:latin typeface="+mn-lt"/>
                <a:ea typeface="+mn-ea"/>
                <a:cs typeface="+mn-cs"/>
              </a:rPr>
              <a:t> (3444 ft) </a:t>
            </a:r>
          </a:p>
          <a:p>
            <a:pPr lvl="1"/>
            <a:r>
              <a:rPr lang="en-US" sz="1200" kern="1200" dirty="0">
                <a:solidFill>
                  <a:schemeClr val="tx1"/>
                </a:solidFill>
                <a:effectLst/>
                <a:latin typeface="+mn-lt"/>
                <a:ea typeface="+mn-ea"/>
                <a:cs typeface="+mn-cs"/>
              </a:rPr>
              <a:t>Winery </a:t>
            </a:r>
          </a:p>
          <a:p>
            <a:pPr lvl="2"/>
            <a:r>
              <a:rPr lang="en-US" sz="1200" kern="1200" dirty="0">
                <a:solidFill>
                  <a:schemeClr val="tx1"/>
                </a:solidFill>
                <a:effectLst/>
                <a:latin typeface="+mn-lt"/>
                <a:ea typeface="+mn-ea"/>
                <a:cs typeface="+mn-cs"/>
              </a:rPr>
              <a:t>Cold pre-maceration at 8C for 5 days. Fermented in stainless steel tanks for 15 days at 28C then rest on lees for 16 day </a:t>
            </a:r>
          </a:p>
          <a:p>
            <a:pPr lvl="2"/>
            <a:r>
              <a:rPr lang="en-US" sz="1200" kern="1200" dirty="0">
                <a:solidFill>
                  <a:schemeClr val="tx1"/>
                </a:solidFill>
                <a:effectLst/>
                <a:latin typeface="+mn-lt"/>
                <a:ea typeface="+mn-ea"/>
                <a:cs typeface="+mn-cs"/>
              </a:rPr>
              <a:t>100% malolactic fermentation  </a:t>
            </a:r>
          </a:p>
          <a:p>
            <a:pPr lvl="2"/>
            <a:r>
              <a:rPr lang="en-US" sz="1200" kern="1200" dirty="0">
                <a:solidFill>
                  <a:schemeClr val="tx1"/>
                </a:solidFill>
                <a:effectLst/>
                <a:latin typeface="+mn-lt"/>
                <a:ea typeface="+mn-ea"/>
                <a:cs typeface="+mn-cs"/>
              </a:rPr>
              <a:t>18mts in French oak only 700 cases produced </a:t>
            </a:r>
          </a:p>
          <a:p>
            <a:pPr lvl="2"/>
            <a:r>
              <a:rPr lang="en-US" sz="1200" kern="1200" dirty="0">
                <a:solidFill>
                  <a:schemeClr val="tx1"/>
                </a:solidFill>
                <a:effectLst/>
                <a:latin typeface="+mn-lt"/>
                <a:ea typeface="+mn-ea"/>
                <a:cs typeface="+mn-cs"/>
              </a:rPr>
              <a:t>14.2% ABV, 6.55g/L total acidity, 3.52 pH, 2.34 g/L RS </a:t>
            </a:r>
          </a:p>
          <a:p>
            <a:pPr lvl="1"/>
            <a:r>
              <a:rPr lang="en-US" sz="1200" kern="1200" dirty="0">
                <a:solidFill>
                  <a:schemeClr val="tx1"/>
                </a:solidFill>
                <a:effectLst/>
                <a:latin typeface="+mn-lt"/>
                <a:ea typeface="+mn-ea"/>
                <a:cs typeface="+mn-cs"/>
              </a:rPr>
              <a:t>93 points Wine &amp; Spirt </a:t>
            </a:r>
          </a:p>
          <a:p>
            <a:pPr lvl="0"/>
            <a:r>
              <a:rPr lang="en-US" sz="1200" kern="1200" dirty="0">
                <a:solidFill>
                  <a:schemeClr val="tx1"/>
                </a:solidFill>
                <a:effectLst/>
                <a:latin typeface="+mn-lt"/>
                <a:ea typeface="+mn-ea"/>
                <a:cs typeface="+mn-cs"/>
              </a:rPr>
              <a:t>Pairing:     </a:t>
            </a:r>
          </a:p>
          <a:p>
            <a:pPr lvl="0"/>
            <a:r>
              <a:rPr lang="en-US" sz="1200" kern="1200" dirty="0">
                <a:solidFill>
                  <a:schemeClr val="tx1"/>
                </a:solidFill>
                <a:effectLst/>
                <a:latin typeface="+mn-lt"/>
                <a:ea typeface="+mn-ea"/>
                <a:cs typeface="+mn-cs"/>
              </a:rPr>
              <a:t>Price: $ 41.99</a:t>
            </a:r>
          </a:p>
          <a:p>
            <a:r>
              <a:rPr lang="en-US" sz="1200"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http://www.vinodelsol.com/pos/zolo/PatriciaOrtizBio.pdf</a:t>
            </a:r>
            <a:endParaRPr lang="en-US" sz="1200" kern="1200" dirty="0">
              <a:solidFill>
                <a:schemeClr val="tx1"/>
              </a:solidFill>
              <a:effectLst/>
              <a:latin typeface="+mn-lt"/>
              <a:ea typeface="+mn-ea"/>
              <a:cs typeface="+mn-cs"/>
            </a:endParaRPr>
          </a:p>
          <a:p>
            <a:pPr lvl="0"/>
            <a:endParaRPr lang="en-US" dirty="0"/>
          </a:p>
          <a:p>
            <a:endParaRPr lang="en-US" dirty="0"/>
          </a:p>
        </p:txBody>
      </p:sp>
      <p:sp>
        <p:nvSpPr>
          <p:cNvPr id="4" name="Slide Number Placeholder 3"/>
          <p:cNvSpPr>
            <a:spLocks noGrp="1"/>
          </p:cNvSpPr>
          <p:nvPr>
            <p:ph type="sldNum" sz="quarter" idx="5"/>
          </p:nvPr>
        </p:nvSpPr>
        <p:spPr/>
        <p:txBody>
          <a:bodyPr/>
          <a:lstStyle/>
          <a:p>
            <a:fld id="{CF2B999D-D426-43CA-BA42-0B07CE17052A}" type="slidenum">
              <a:rPr lang="en-US" smtClean="0"/>
              <a:t>15</a:t>
            </a:fld>
            <a:endParaRPr lang="en-US"/>
          </a:p>
        </p:txBody>
      </p:sp>
    </p:spTree>
    <p:extLst>
      <p:ext uri="{BB962C8B-B14F-4D97-AF65-F5344CB8AC3E}">
        <p14:creationId xmlns:p14="http://schemas.microsoft.com/office/powerpoint/2010/main" val="3413922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0075" y="246063"/>
            <a:ext cx="2465388" cy="1387475"/>
          </a:xfrm>
        </p:spPr>
      </p:sp>
      <p:sp>
        <p:nvSpPr>
          <p:cNvPr id="3" name="Notes Placeholder 2"/>
          <p:cNvSpPr>
            <a:spLocks noGrp="1"/>
          </p:cNvSpPr>
          <p:nvPr>
            <p:ph type="body" idx="1"/>
          </p:nvPr>
        </p:nvSpPr>
        <p:spPr>
          <a:xfrm>
            <a:off x="600076" y="1633537"/>
            <a:ext cx="5442136" cy="7656513"/>
          </a:xfrm>
        </p:spPr>
        <p:txBody>
          <a:bodyPr/>
          <a:lstStyle/>
          <a:p>
            <a:r>
              <a:rPr lang="en-US" b="1" dirty="0"/>
              <a:t>Our hero has to struggle a bit to really define what the problem actually is. Then, “Wal-la!” an apophony!  </a:t>
            </a:r>
          </a:p>
          <a:p>
            <a:r>
              <a:rPr lang="en-US" b="1" dirty="0"/>
              <a:t>Ernie Els, Big Easy Red</a:t>
            </a:r>
            <a:endParaRPr lang="en-US" sz="1050" dirty="0"/>
          </a:p>
          <a:p>
            <a:pPr lvl="0"/>
            <a:r>
              <a:rPr lang="en-US" dirty="0"/>
              <a:t>Region: Stellenbosch, South Africa </a:t>
            </a:r>
          </a:p>
          <a:p>
            <a:pPr lvl="1"/>
            <a:r>
              <a:rPr lang="en-US" dirty="0"/>
              <a:t>Winery located on the slopes of the </a:t>
            </a:r>
            <a:r>
              <a:rPr lang="en-US" dirty="0" err="1"/>
              <a:t>Helderberg</a:t>
            </a:r>
            <a:r>
              <a:rPr lang="en-US" dirty="0"/>
              <a:t> Mountain w/in Stellenbosch appellation infamous “golden Triangle”</a:t>
            </a:r>
          </a:p>
          <a:p>
            <a:pPr lvl="1"/>
            <a:r>
              <a:rPr lang="en-US" dirty="0"/>
              <a:t>North facing slopes, rows flowing east-west (optimal utilization of sun &amp; warmth) </a:t>
            </a:r>
          </a:p>
          <a:p>
            <a:pPr lvl="1"/>
            <a:r>
              <a:rPr lang="en-US" dirty="0"/>
              <a:t>Cape’s Mediterranean climate 650mm rainfall. Proximity to Atlantic results in cooling sea breezes that keep temps low, extends the ripening period. </a:t>
            </a:r>
          </a:p>
          <a:p>
            <a:pPr lvl="1"/>
            <a:r>
              <a:rPr lang="en-US" dirty="0"/>
              <a:t>Golden Triangle – The </a:t>
            </a:r>
            <a:r>
              <a:rPr lang="en-US" dirty="0" err="1"/>
              <a:t>Helderberg</a:t>
            </a:r>
            <a:r>
              <a:rPr lang="en-US" dirty="0"/>
              <a:t> wine growing area stretches from the Somerset West to the edge of Stellenbosch </a:t>
            </a:r>
          </a:p>
          <a:p>
            <a:pPr lvl="1"/>
            <a:r>
              <a:rPr lang="en-US" dirty="0"/>
              <a:t>Elevation ranges from 60-400 m. Granite, shale, sandstone clay soil. Different levels of water holding capacity/ drainage make it possible for dry-land farming or micro irrigation </a:t>
            </a:r>
          </a:p>
          <a:p>
            <a:pPr lvl="1"/>
            <a:r>
              <a:rPr lang="en-US" dirty="0"/>
              <a:t>Near False Bay – vines benefit from cooling ocean breezes, producing small berries w/ optimum ripeness, concentrated flavors, smooth tannins </a:t>
            </a:r>
          </a:p>
          <a:p>
            <a:pPr lvl="0"/>
            <a:r>
              <a:rPr lang="en-US" dirty="0"/>
              <a:t>Grape:    60% Shiraz, 20% Cab Sauv, 5% Grenache, 5% </a:t>
            </a:r>
            <a:r>
              <a:rPr lang="en-US" dirty="0" err="1"/>
              <a:t>Mourvedre</a:t>
            </a:r>
            <a:r>
              <a:rPr lang="en-US" dirty="0"/>
              <a:t>, 5% Cinsault, 5% Viognier </a:t>
            </a:r>
          </a:p>
          <a:p>
            <a:pPr lvl="0"/>
            <a:r>
              <a:rPr lang="en-US" dirty="0"/>
              <a:t>History:   </a:t>
            </a:r>
          </a:p>
          <a:p>
            <a:pPr lvl="1"/>
            <a:r>
              <a:rPr lang="en-US" u="sng" dirty="0">
                <a:hlinkClick r:id="rId3"/>
              </a:rPr>
              <a:t>https://issuu.com/teetimesgolfmagazine/docs/teetimesfeb18</a:t>
            </a:r>
            <a:endParaRPr lang="en-US" dirty="0"/>
          </a:p>
          <a:p>
            <a:pPr lvl="1"/>
            <a:r>
              <a:rPr lang="en-US" dirty="0" err="1"/>
              <a:t>Erine</a:t>
            </a:r>
            <a:r>
              <a:rPr lang="en-US" dirty="0"/>
              <a:t> Elis born in 1969 </a:t>
            </a:r>
            <a:r>
              <a:rPr lang="en-US" dirty="0" err="1"/>
              <a:t>Johnannesburg</a:t>
            </a:r>
            <a:r>
              <a:rPr lang="en-US" dirty="0"/>
              <a:t> South Africa, was a outstanding athlete -soccer, rugby, cricket, tennis as a youngster. Won Junior Championship in Sand Diego CA. </a:t>
            </a:r>
          </a:p>
          <a:p>
            <a:pPr lvl="1"/>
            <a:r>
              <a:rPr lang="en-US" dirty="0"/>
              <a:t>1989 Elis won the South African Amateur Strokeplay which turned him professional gulf. The following years had international gulf winnings the Dunlop Phoenix in Japan, US Open (1992) -which earned him PGA Rookie of the Year. He returned to South Africa where he won twice more. </a:t>
            </a:r>
          </a:p>
          <a:p>
            <a:pPr lvl="1"/>
            <a:r>
              <a:rPr lang="en-US" dirty="0">
                <a:sym typeface="Wingdings" panose="05000000000000000000" pitchFamily="2" charset="2"/>
              </a:rPr>
              <a:t></a:t>
            </a:r>
            <a:r>
              <a:rPr lang="en-US" dirty="0"/>
              <a:t>Established in 1999   Els’s passion for excellence turned toward winemaking Louis </a:t>
            </a:r>
            <a:r>
              <a:rPr lang="en-US" dirty="0" err="1"/>
              <a:t>Strydon</a:t>
            </a:r>
            <a:r>
              <a:rPr lang="en-US" dirty="0"/>
              <a:t> -head winemaker since the beginning. Achievements included being rated the internationally respected Wine Spectators Top 100 Wines 4 consecutive years, handful of South African winemaker awards and most recently appointed Chairperson of the Cape Winemaker’s Guild </a:t>
            </a:r>
          </a:p>
          <a:p>
            <a:pPr lvl="1"/>
            <a:r>
              <a:rPr lang="en-US" dirty="0">
                <a:sym typeface="Wingdings" panose="05000000000000000000" pitchFamily="2" charset="2"/>
              </a:rPr>
              <a:t> </a:t>
            </a:r>
            <a:r>
              <a:rPr lang="en-US" dirty="0"/>
              <a:t>6 foot 3 inch physique and his fluid swing earned him the nick name “The Big Easy”. </a:t>
            </a:r>
          </a:p>
          <a:p>
            <a:pPr lvl="1"/>
            <a:r>
              <a:rPr lang="en-US" dirty="0">
                <a:sym typeface="Wingdings" panose="05000000000000000000" pitchFamily="2" charset="2"/>
              </a:rPr>
              <a:t></a:t>
            </a:r>
            <a:r>
              <a:rPr lang="en-US" dirty="0"/>
              <a:t>In 2005 Elis had a sailing accident that took him out of playing golf for a time. But refocused on other pursuits; his son has autism. Elis became active in charities devoted to that condition. The Els for Autism Pro Am raises money and support the Renaissance Learning Centre, a charter school for autistic children. </a:t>
            </a:r>
          </a:p>
          <a:p>
            <a:pPr lvl="1"/>
            <a:endParaRPr lang="en-US" dirty="0"/>
          </a:p>
        </p:txBody>
      </p:sp>
      <p:sp>
        <p:nvSpPr>
          <p:cNvPr id="4" name="Slide Number Placeholder 3"/>
          <p:cNvSpPr>
            <a:spLocks noGrp="1"/>
          </p:cNvSpPr>
          <p:nvPr>
            <p:ph type="sldNum" sz="quarter" idx="5"/>
          </p:nvPr>
        </p:nvSpPr>
        <p:spPr/>
        <p:txBody>
          <a:bodyPr/>
          <a:lstStyle/>
          <a:p>
            <a:fld id="{CF2B999D-D426-43CA-BA42-0B07CE17052A}" type="slidenum">
              <a:rPr lang="en-US" smtClean="0"/>
              <a:t>16</a:t>
            </a:fld>
            <a:endParaRPr lang="en-US"/>
          </a:p>
        </p:txBody>
      </p:sp>
    </p:spTree>
    <p:extLst>
      <p:ext uri="{BB962C8B-B14F-4D97-AF65-F5344CB8AC3E}">
        <p14:creationId xmlns:p14="http://schemas.microsoft.com/office/powerpoint/2010/main" val="509961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414338"/>
            <a:ext cx="2654300" cy="1493837"/>
          </a:xfrm>
        </p:spPr>
      </p:sp>
      <p:sp>
        <p:nvSpPr>
          <p:cNvPr id="3" name="Notes Placeholder 2"/>
          <p:cNvSpPr>
            <a:spLocks noGrp="1"/>
          </p:cNvSpPr>
          <p:nvPr>
            <p:ph type="body" idx="1"/>
          </p:nvPr>
        </p:nvSpPr>
        <p:spPr>
          <a:xfrm>
            <a:off x="554038" y="1908175"/>
            <a:ext cx="5895974" cy="5126272"/>
          </a:xfrm>
        </p:spPr>
        <p:txBody>
          <a:bodyPr/>
          <a:lstStyle/>
          <a:p>
            <a:pPr lvl="0"/>
            <a:r>
              <a:rPr lang="en-US" dirty="0"/>
              <a:t>Since its formation in 2000, the company has received global recognition with a string of prestigious accolades. In 2015 Ernie was voted ‘Designer of the Year’ at the World Golf Awards. In addition, many of Ernie’s signature courses have won prestigious industry awards including ‘Best New Golf Course in the World’ for The Els Club </a:t>
            </a:r>
            <a:r>
              <a:rPr lang="en-US" dirty="0" err="1"/>
              <a:t>Teluk</a:t>
            </a:r>
            <a:r>
              <a:rPr lang="en-US" dirty="0"/>
              <a:t> </a:t>
            </a:r>
            <a:r>
              <a:rPr lang="en-US" dirty="0" err="1"/>
              <a:t>Datai</a:t>
            </a:r>
            <a:r>
              <a:rPr lang="en-US" dirty="0"/>
              <a:t> </a:t>
            </a:r>
            <a:r>
              <a:rPr lang="en-US" i="1" dirty="0"/>
              <a:t>(pictured below)</a:t>
            </a:r>
            <a:r>
              <a:rPr lang="en-US" dirty="0"/>
              <a:t> in 2014. In 2016, it also became the first layout in the Ernie Els Design portfolio to be listed in </a:t>
            </a:r>
            <a:r>
              <a:rPr lang="en-US" i="1" dirty="0"/>
              <a:t>Golf Digest</a:t>
            </a:r>
            <a:r>
              <a:rPr lang="en-US" dirty="0"/>
              <a:t> magazine’s prestigious ‘World Top-100’.</a:t>
            </a:r>
          </a:p>
          <a:p>
            <a:pPr lvl="0"/>
            <a:endParaRPr lang="en-US" dirty="0"/>
          </a:p>
          <a:p>
            <a:pPr lvl="0"/>
            <a:r>
              <a:rPr lang="en-US" sz="1200" kern="1200" dirty="0">
                <a:solidFill>
                  <a:schemeClr val="tx1"/>
                </a:solidFill>
                <a:effectLst/>
                <a:latin typeface="+mn-lt"/>
                <a:ea typeface="+mn-ea"/>
                <a:cs typeface="+mn-cs"/>
              </a:rPr>
              <a:t>Tasting notes:    this dry vintage was conducive to producing a concentrated, beguiling wine that dazzles the scenes. Brooding nose that takes time to unfold. Complexity with ripe blackberry, liquor ice, fine chinses spice, and smoked herbs. Fruit-laden tannins, covered in melted milk chocolate and morello cherries. Backbone of minerality and definition. Shows grip, power, youth, suggesting up to a decade of maturation. </a:t>
            </a:r>
          </a:p>
          <a:p>
            <a:pPr lvl="0"/>
            <a:r>
              <a:rPr lang="en-US" sz="1200" kern="1200" dirty="0">
                <a:solidFill>
                  <a:schemeClr val="tx1"/>
                </a:solidFill>
                <a:effectLst/>
                <a:latin typeface="+mn-lt"/>
                <a:ea typeface="+mn-ea"/>
                <a:cs typeface="+mn-cs"/>
              </a:rPr>
              <a:t>Specs:  </a:t>
            </a:r>
          </a:p>
          <a:p>
            <a:pPr lvl="1"/>
            <a:r>
              <a:rPr lang="en-US" sz="1200" kern="1200" dirty="0">
                <a:solidFill>
                  <a:schemeClr val="tx1"/>
                </a:solidFill>
                <a:effectLst/>
                <a:latin typeface="+mn-lt"/>
                <a:ea typeface="+mn-ea"/>
                <a:cs typeface="+mn-cs"/>
              </a:rPr>
              <a:t>Vineyard</a:t>
            </a:r>
          </a:p>
          <a:p>
            <a:pPr lvl="2"/>
            <a:r>
              <a:rPr lang="en-US" sz="1200" kern="1200" dirty="0">
                <a:solidFill>
                  <a:schemeClr val="tx1"/>
                </a:solidFill>
                <a:effectLst/>
                <a:latin typeface="+mn-lt"/>
                <a:ea typeface="+mn-ea"/>
                <a:cs typeface="+mn-cs"/>
              </a:rPr>
              <a:t>Soil contains </a:t>
            </a:r>
            <a:r>
              <a:rPr lang="en-US" sz="1200" kern="1200" dirty="0" err="1">
                <a:solidFill>
                  <a:schemeClr val="tx1"/>
                </a:solidFill>
                <a:effectLst/>
                <a:latin typeface="+mn-lt"/>
                <a:ea typeface="+mn-ea"/>
                <a:cs typeface="+mn-cs"/>
              </a:rPr>
              <a:t>scullyformation</a:t>
            </a:r>
            <a:r>
              <a:rPr lang="en-US" sz="1200" kern="1200" dirty="0">
                <a:solidFill>
                  <a:schemeClr val="tx1"/>
                </a:solidFill>
                <a:effectLst/>
                <a:latin typeface="+mn-lt"/>
                <a:ea typeface="+mn-ea"/>
                <a:cs typeface="+mn-cs"/>
              </a:rPr>
              <a:t> w/ oak leaf and clay components surface. Deeper granite</a:t>
            </a:r>
          </a:p>
          <a:p>
            <a:pPr lvl="2"/>
            <a:r>
              <a:rPr lang="en-US" sz="1200" kern="1200" dirty="0">
                <a:solidFill>
                  <a:schemeClr val="tx1"/>
                </a:solidFill>
                <a:effectLst/>
                <a:latin typeface="+mn-lt"/>
                <a:ea typeface="+mn-ea"/>
                <a:cs typeface="+mn-cs"/>
              </a:rPr>
              <a:t>GSM, Cab, and </a:t>
            </a:r>
            <a:r>
              <a:rPr lang="en-US" sz="1200" kern="1200" dirty="0" err="1">
                <a:solidFill>
                  <a:schemeClr val="tx1"/>
                </a:solidFill>
                <a:effectLst/>
                <a:latin typeface="+mn-lt"/>
                <a:ea typeface="+mn-ea"/>
                <a:cs typeface="+mn-cs"/>
              </a:rPr>
              <a:t>Vio</a:t>
            </a:r>
            <a:r>
              <a:rPr lang="en-US" sz="1200" kern="1200" dirty="0">
                <a:solidFill>
                  <a:schemeClr val="tx1"/>
                </a:solidFill>
                <a:effectLst/>
                <a:latin typeface="+mn-lt"/>
                <a:ea typeface="+mn-ea"/>
                <a:cs typeface="+mn-cs"/>
              </a:rPr>
              <a:t> sourced from selected vineyards on the </a:t>
            </a:r>
            <a:r>
              <a:rPr lang="en-US" sz="1200" kern="1200" dirty="0" err="1">
                <a:solidFill>
                  <a:schemeClr val="tx1"/>
                </a:solidFill>
                <a:effectLst/>
                <a:latin typeface="+mn-lt"/>
                <a:ea typeface="+mn-ea"/>
                <a:cs typeface="+mn-cs"/>
              </a:rPr>
              <a:t>Helderberg</a:t>
            </a:r>
            <a:r>
              <a:rPr lang="en-US" sz="1200" kern="1200" dirty="0">
                <a:solidFill>
                  <a:schemeClr val="tx1"/>
                </a:solidFill>
                <a:effectLst/>
                <a:latin typeface="+mn-lt"/>
                <a:ea typeface="+mn-ea"/>
                <a:cs typeface="+mn-cs"/>
              </a:rPr>
              <a:t> Mt w/in Stellenbosch appellation. Soil high gravel content, offers rich middle palate, giving wine depth &amp; fruity purity</a:t>
            </a:r>
          </a:p>
          <a:p>
            <a:pPr lvl="2"/>
            <a:r>
              <a:rPr lang="en-US" sz="1200" kern="1200" dirty="0">
                <a:solidFill>
                  <a:schemeClr val="tx1"/>
                </a:solidFill>
                <a:effectLst/>
                <a:latin typeface="+mn-lt"/>
                <a:ea typeface="+mn-ea"/>
                <a:cs typeface="+mn-cs"/>
              </a:rPr>
              <a:t>2016/1017 growing season -drought; starting w/ a more than normal dry winter, just enough moisture in </a:t>
            </a:r>
            <a:r>
              <a:rPr lang="en-US" sz="1200" kern="1200" dirty="0" err="1">
                <a:solidFill>
                  <a:schemeClr val="tx1"/>
                </a:solidFill>
                <a:effectLst/>
                <a:latin typeface="+mn-lt"/>
                <a:ea typeface="+mn-ea"/>
                <a:cs typeface="+mn-cs"/>
              </a:rPr>
              <a:t>sping</a:t>
            </a:r>
            <a:r>
              <a:rPr lang="en-US" sz="1200" kern="1200" dirty="0">
                <a:solidFill>
                  <a:schemeClr val="tx1"/>
                </a:solidFill>
                <a:effectLst/>
                <a:latin typeface="+mn-lt"/>
                <a:ea typeface="+mn-ea"/>
                <a:cs typeface="+mn-cs"/>
              </a:rPr>
              <a:t> to have good bud burst, developed smaller berries, lead to concentrated flavors. Warmth continued until harvest. Astounding good vintage 2017, w/ great structure </a:t>
            </a:r>
          </a:p>
          <a:p>
            <a:pPr lvl="2"/>
            <a:r>
              <a:rPr lang="en-US" sz="1200" kern="1200" dirty="0">
                <a:solidFill>
                  <a:schemeClr val="tx1"/>
                </a:solidFill>
                <a:effectLst/>
                <a:latin typeface="+mn-lt"/>
                <a:ea typeface="+mn-ea"/>
                <a:cs typeface="+mn-cs"/>
              </a:rPr>
              <a:t>Cinsault sources from 26-year-old bush vines in the </a:t>
            </a:r>
            <a:r>
              <a:rPr lang="en-US" sz="1200" kern="1200" dirty="0" err="1">
                <a:solidFill>
                  <a:schemeClr val="tx1"/>
                </a:solidFill>
                <a:effectLst/>
                <a:latin typeface="+mn-lt"/>
                <a:ea typeface="+mn-ea"/>
                <a:cs typeface="+mn-cs"/>
              </a:rPr>
              <a:t>Perdeberg</a:t>
            </a:r>
            <a:r>
              <a:rPr lang="en-US" sz="1200" kern="1200" dirty="0">
                <a:solidFill>
                  <a:schemeClr val="tx1"/>
                </a:solidFill>
                <a:effectLst/>
                <a:latin typeface="+mn-lt"/>
                <a:ea typeface="+mn-ea"/>
                <a:cs typeface="+mn-cs"/>
              </a:rPr>
              <a:t> region </a:t>
            </a:r>
          </a:p>
          <a:p>
            <a:pPr lvl="1"/>
            <a:r>
              <a:rPr lang="en-US" sz="1200" kern="1200" dirty="0">
                <a:solidFill>
                  <a:schemeClr val="tx1"/>
                </a:solidFill>
                <a:effectLst/>
                <a:latin typeface="+mn-lt"/>
                <a:ea typeface="+mn-ea"/>
                <a:cs typeface="+mn-cs"/>
              </a:rPr>
              <a:t>Winemaking </a:t>
            </a:r>
          </a:p>
          <a:p>
            <a:pPr lvl="2"/>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Pairing:   dishes featuring Mediterranean spices (red pepper, sage, rosemary, olives) </a:t>
            </a:r>
          </a:p>
          <a:p>
            <a:pPr lvl="0"/>
            <a:r>
              <a:rPr lang="en-US" sz="1200" kern="1200" dirty="0">
                <a:solidFill>
                  <a:schemeClr val="tx1"/>
                </a:solidFill>
                <a:effectLst/>
                <a:latin typeface="+mn-lt"/>
                <a:ea typeface="+mn-ea"/>
                <a:cs typeface="+mn-cs"/>
              </a:rPr>
              <a:t>Price: $  22.99</a:t>
            </a:r>
          </a:p>
          <a:p>
            <a:pPr lvl="0"/>
            <a:endParaRPr lang="en-US" dirty="0"/>
          </a:p>
          <a:p>
            <a:pPr lvl="0"/>
            <a:endParaRPr lang="en-US" dirty="0"/>
          </a:p>
        </p:txBody>
      </p:sp>
      <p:sp>
        <p:nvSpPr>
          <p:cNvPr id="4" name="Slide Number Placeholder 3"/>
          <p:cNvSpPr>
            <a:spLocks noGrp="1"/>
          </p:cNvSpPr>
          <p:nvPr>
            <p:ph type="sldNum" sz="quarter" idx="5"/>
          </p:nvPr>
        </p:nvSpPr>
        <p:spPr/>
        <p:txBody>
          <a:bodyPr/>
          <a:lstStyle/>
          <a:p>
            <a:fld id="{CF2B999D-D426-43CA-BA42-0B07CE17052A}" type="slidenum">
              <a:rPr lang="en-US" smtClean="0"/>
              <a:t>17</a:t>
            </a:fld>
            <a:endParaRPr lang="en-US"/>
          </a:p>
        </p:txBody>
      </p:sp>
    </p:spTree>
    <p:extLst>
      <p:ext uri="{BB962C8B-B14F-4D97-AF65-F5344CB8AC3E}">
        <p14:creationId xmlns:p14="http://schemas.microsoft.com/office/powerpoint/2010/main" val="3694295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246063"/>
            <a:ext cx="2786062" cy="1568450"/>
          </a:xfrm>
        </p:spPr>
      </p:sp>
      <p:sp>
        <p:nvSpPr>
          <p:cNvPr id="3" name="Notes Placeholder 2"/>
          <p:cNvSpPr>
            <a:spLocks noGrp="1"/>
          </p:cNvSpPr>
          <p:nvPr>
            <p:ph type="body" idx="1"/>
          </p:nvPr>
        </p:nvSpPr>
        <p:spPr>
          <a:xfrm>
            <a:off x="554038" y="1990165"/>
            <a:ext cx="5895974" cy="6096000"/>
          </a:xfrm>
        </p:spPr>
        <p:txBody>
          <a:bodyPr/>
          <a:lstStyle/>
          <a:p>
            <a:r>
              <a:rPr lang="en-US" sz="1200" b="1" kern="1200" dirty="0">
                <a:solidFill>
                  <a:schemeClr val="tx1"/>
                </a:solidFill>
                <a:effectLst/>
                <a:latin typeface="+mn-lt"/>
                <a:ea typeface="+mn-ea"/>
                <a:cs typeface="+mn-cs"/>
              </a:rPr>
              <a:t>Here we watch our hero execute the “Plan” to get rid of the bad guy, some how make it up to the girl and win her back </a:t>
            </a:r>
          </a:p>
          <a:p>
            <a:pPr marL="171450" indent="-171450">
              <a:buFont typeface="Wingdings" panose="05000000000000000000" pitchFamily="2" charset="2"/>
              <a:buChar char="à"/>
            </a:pPr>
            <a:r>
              <a:rPr lang="en-US" sz="1200" b="1" kern="1200" dirty="0">
                <a:solidFill>
                  <a:schemeClr val="tx1"/>
                </a:solidFill>
                <a:effectLst/>
                <a:latin typeface="+mn-lt"/>
                <a:ea typeface="+mn-ea"/>
                <a:cs typeface="+mn-cs"/>
                <a:sym typeface="Wingdings" panose="05000000000000000000" pitchFamily="2" charset="2"/>
              </a:rPr>
              <a:t>He must travel through the Very Dark Red path and the whole world is biting their nail to see if he is going to be successful! </a:t>
            </a:r>
          </a:p>
          <a:p>
            <a:pPr marL="0" indent="0">
              <a:buFont typeface="Wingdings" panose="05000000000000000000" pitchFamily="2" charset="2"/>
              <a:buNone/>
            </a:pP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Scheid Family Wines, VDR, Very Dark Red Estate Grown Hames Valley 2015</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Region: Hames Valley, Hames Valley Vineyard </a:t>
            </a:r>
            <a:r>
              <a:rPr lang="en-US" sz="1200" kern="1200" dirty="0">
                <a:solidFill>
                  <a:schemeClr val="tx1"/>
                </a:solidFill>
                <a:effectLst/>
                <a:latin typeface="+mn-lt"/>
                <a:ea typeface="+mn-ea"/>
                <a:cs typeface="+mn-cs"/>
                <a:sym typeface="Wingdings" panose="05000000000000000000" pitchFamily="2" charset="2"/>
              </a:rPr>
              <a:t></a:t>
            </a:r>
            <a:r>
              <a:rPr lang="en-US" sz="1200" kern="1200" dirty="0">
                <a:solidFill>
                  <a:schemeClr val="tx1"/>
                </a:solidFill>
                <a:effectLst/>
                <a:latin typeface="+mn-lt"/>
                <a:ea typeface="+mn-ea"/>
                <a:cs typeface="+mn-cs"/>
              </a:rPr>
              <a:t> sub appellation of Central Coast, CA </a:t>
            </a:r>
          </a:p>
          <a:p>
            <a:pPr lvl="1"/>
            <a:r>
              <a:rPr lang="en-US" sz="1200" kern="1200" dirty="0">
                <a:solidFill>
                  <a:schemeClr val="tx1"/>
                </a:solidFill>
                <a:effectLst/>
                <a:latin typeface="+mn-lt"/>
                <a:ea typeface="+mn-ea"/>
                <a:cs typeface="+mn-cs"/>
              </a:rPr>
              <a:t>Winery is just north of the San Luis Obispo county line &amp; lies at the food of the Santa Lucia Range in a Region IV (southern reach of Monterey County) </a:t>
            </a:r>
          </a:p>
          <a:p>
            <a:pPr lvl="1"/>
            <a:r>
              <a:rPr lang="en-US" sz="1200" kern="1200" dirty="0">
                <a:solidFill>
                  <a:schemeClr val="tx1"/>
                </a:solidFill>
                <a:effectLst/>
                <a:latin typeface="+mn-lt"/>
                <a:ea typeface="+mn-ea"/>
                <a:cs typeface="+mn-cs"/>
              </a:rPr>
              <a:t>Cool Maritime climate but Hames Valley is shelter from the chilly winds down the </a:t>
            </a:r>
            <a:r>
              <a:rPr lang="en-US" sz="1200" b="1" kern="1200" dirty="0">
                <a:solidFill>
                  <a:schemeClr val="tx1"/>
                </a:solidFill>
                <a:effectLst/>
                <a:latin typeface="+mn-lt"/>
                <a:ea typeface="+mn-ea"/>
                <a:cs typeface="+mn-cs"/>
              </a:rPr>
              <a:t>Salinas Valley corridor.  </a:t>
            </a:r>
            <a:r>
              <a:rPr lang="en-US" sz="1200" kern="1200" dirty="0">
                <a:solidFill>
                  <a:schemeClr val="tx1"/>
                </a:solidFill>
                <a:effectLst/>
                <a:latin typeface="+mn-lt"/>
                <a:ea typeface="+mn-ea"/>
                <a:cs typeface="+mn-cs"/>
              </a:rPr>
              <a:t>It receives a healthy dose of sunshine during the day. Thus, slightly warmer than other regions of Monterey. Followed by precipitous drops in temp as sun goes down.  Diurnal range swing of 50F</a:t>
            </a:r>
          </a:p>
          <a:p>
            <a:pPr lvl="1"/>
            <a:r>
              <a:rPr lang="en-US" sz="1200" kern="1200" dirty="0">
                <a:solidFill>
                  <a:schemeClr val="tx1"/>
                </a:solidFill>
                <a:effectLst/>
                <a:latin typeface="+mn-lt"/>
                <a:ea typeface="+mn-ea"/>
                <a:cs typeface="+mn-cs"/>
              </a:rPr>
              <a:t>Elevation range 472f-1289f</a:t>
            </a:r>
          </a:p>
          <a:p>
            <a:pPr lvl="0" fontAlgn="base"/>
            <a:r>
              <a:rPr lang="en-US" sz="1200" kern="1200" dirty="0">
                <a:solidFill>
                  <a:schemeClr val="tx1"/>
                </a:solidFill>
                <a:effectLst/>
                <a:latin typeface="+mn-lt"/>
                <a:ea typeface="+mn-ea"/>
                <a:cs typeface="+mn-cs"/>
              </a:rPr>
              <a:t>Grape:    60% Petit Verdot, 40% Petite </a:t>
            </a:r>
            <a:r>
              <a:rPr lang="en-US" sz="1200" kern="1200" dirty="0" err="1">
                <a:solidFill>
                  <a:schemeClr val="tx1"/>
                </a:solidFill>
                <a:effectLst/>
                <a:latin typeface="+mn-lt"/>
                <a:ea typeface="+mn-ea"/>
                <a:cs typeface="+mn-cs"/>
              </a:rPr>
              <a:t>Sirah</a:t>
            </a:r>
            <a:r>
              <a:rPr lang="en-US" sz="1200" kern="1200" dirty="0">
                <a:solidFill>
                  <a:schemeClr val="tx1"/>
                </a:solidFill>
                <a:effectLst/>
                <a:latin typeface="+mn-lt"/>
                <a:ea typeface="+mn-ea"/>
                <a:cs typeface="+mn-cs"/>
              </a:rPr>
              <a:t> </a:t>
            </a:r>
          </a:p>
          <a:p>
            <a:pPr lvl="1" fontAlgn="base"/>
            <a:r>
              <a:rPr lang="en-US" sz="1200" kern="1200" dirty="0">
                <a:solidFill>
                  <a:schemeClr val="tx1"/>
                </a:solidFill>
                <a:effectLst/>
                <a:latin typeface="+mn-lt"/>
                <a:ea typeface="+mn-ea"/>
                <a:cs typeface="+mn-cs"/>
              </a:rPr>
              <a:t>Petit Verdot is a grape of dark color, stout tannins, and concentrated flavors. The small berries of Petite </a:t>
            </a:r>
            <a:r>
              <a:rPr lang="en-US" sz="1200" kern="1200" dirty="0" err="1">
                <a:solidFill>
                  <a:schemeClr val="tx1"/>
                </a:solidFill>
                <a:effectLst/>
                <a:latin typeface="+mn-lt"/>
                <a:ea typeface="+mn-ea"/>
                <a:cs typeface="+mn-cs"/>
              </a:rPr>
              <a:t>Sirah</a:t>
            </a:r>
            <a:r>
              <a:rPr lang="en-US" sz="1200" kern="1200" dirty="0">
                <a:solidFill>
                  <a:schemeClr val="tx1"/>
                </a:solidFill>
                <a:effectLst/>
                <a:latin typeface="+mn-lt"/>
                <a:ea typeface="+mn-ea"/>
                <a:cs typeface="+mn-cs"/>
              </a:rPr>
              <a:t> create a more intense maceration with a high skin-to-juice ratio and some of the longest tannins of any vinifera. Together they create a dark, concentrated wine that can be enjoyed now but will age well for a decade or more.</a:t>
            </a:r>
          </a:p>
          <a:p>
            <a:pPr lvl="0"/>
            <a:r>
              <a:rPr lang="en-US" sz="1200" kern="1200" dirty="0">
                <a:solidFill>
                  <a:schemeClr val="tx1"/>
                </a:solidFill>
                <a:effectLst/>
                <a:latin typeface="+mn-lt"/>
                <a:ea typeface="+mn-ea"/>
                <a:cs typeface="+mn-cs"/>
              </a:rPr>
              <a:t>History:   </a:t>
            </a:r>
          </a:p>
          <a:p>
            <a:pPr lvl="1"/>
            <a:r>
              <a:rPr lang="en-US" sz="1200" kern="1200" dirty="0">
                <a:solidFill>
                  <a:schemeClr val="tx1"/>
                </a:solidFill>
                <a:effectLst/>
                <a:latin typeface="+mn-lt"/>
                <a:ea typeface="+mn-ea"/>
                <a:cs typeface="+mn-cs"/>
              </a:rPr>
              <a:t>VDR is under the ownership of Scheid Vineyards </a:t>
            </a:r>
          </a:p>
          <a:p>
            <a:pPr lvl="1"/>
            <a:r>
              <a:rPr lang="en-US" sz="1200" kern="1200" dirty="0">
                <a:solidFill>
                  <a:schemeClr val="tx1"/>
                </a:solidFill>
                <a:effectLst/>
                <a:latin typeface="+mn-lt"/>
                <a:ea typeface="+mn-ea"/>
                <a:cs typeface="+mn-cs"/>
              </a:rPr>
              <a:t>Winemaker Dave </a:t>
            </a:r>
            <a:r>
              <a:rPr lang="en-US" sz="1200" kern="1200" dirty="0" err="1">
                <a:solidFill>
                  <a:schemeClr val="tx1"/>
                </a:solidFill>
                <a:effectLst/>
                <a:latin typeface="+mn-lt"/>
                <a:ea typeface="+mn-ea"/>
                <a:cs typeface="+mn-cs"/>
              </a:rPr>
              <a:t>Nagengast</a:t>
            </a:r>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Scheid Family Wines saw an untapped potential in </a:t>
            </a:r>
            <a:r>
              <a:rPr lang="en-US" sz="1200" kern="1200" dirty="0" err="1">
                <a:solidFill>
                  <a:schemeClr val="tx1"/>
                </a:solidFill>
                <a:effectLst/>
                <a:latin typeface="+mn-lt"/>
                <a:ea typeface="+mn-ea"/>
                <a:cs typeface="+mn-cs"/>
              </a:rPr>
              <a:t>Moneterey</a:t>
            </a:r>
            <a:r>
              <a:rPr lang="en-US" sz="1200" kern="1200" dirty="0">
                <a:solidFill>
                  <a:schemeClr val="tx1"/>
                </a:solidFill>
                <a:effectLst/>
                <a:latin typeface="+mn-lt"/>
                <a:ea typeface="+mn-ea"/>
                <a:cs typeface="+mn-cs"/>
              </a:rPr>
              <a:t> County in 1972 infancy of wine in CA. Started out growing grapes that were sold to other wineries which turned into 5 unique distinctive labels: Scheid Vineyard, District 7, Metz Road, VDR, and Stokes’ Ghost. </a:t>
            </a:r>
          </a:p>
          <a:p>
            <a:pPr lvl="1"/>
            <a:r>
              <a:rPr lang="en-US" sz="1200" kern="1200" dirty="0">
                <a:solidFill>
                  <a:schemeClr val="tx1"/>
                </a:solidFill>
                <a:effectLst/>
                <a:latin typeface="+mn-lt"/>
                <a:ea typeface="+mn-ea"/>
                <a:cs typeface="+mn-cs"/>
              </a:rPr>
              <a:t>12 estate vineyards. 4000 acres located along 70 mile spread of the Salinas Valley,</a:t>
            </a:r>
          </a:p>
          <a:p>
            <a:pPr lvl="0"/>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lvl="0"/>
            <a:endParaRPr lang="en-US" dirty="0"/>
          </a:p>
        </p:txBody>
      </p:sp>
      <p:sp>
        <p:nvSpPr>
          <p:cNvPr id="4" name="Slide Number Placeholder 3"/>
          <p:cNvSpPr>
            <a:spLocks noGrp="1"/>
          </p:cNvSpPr>
          <p:nvPr>
            <p:ph type="sldNum" sz="quarter" idx="5"/>
          </p:nvPr>
        </p:nvSpPr>
        <p:spPr/>
        <p:txBody>
          <a:bodyPr/>
          <a:lstStyle/>
          <a:p>
            <a:fld id="{CF2B999D-D426-43CA-BA42-0B07CE17052A}" type="slidenum">
              <a:rPr lang="en-US" smtClean="0"/>
              <a:t>18</a:t>
            </a:fld>
            <a:endParaRPr lang="en-US"/>
          </a:p>
        </p:txBody>
      </p:sp>
    </p:spTree>
    <p:extLst>
      <p:ext uri="{BB962C8B-B14F-4D97-AF65-F5344CB8AC3E}">
        <p14:creationId xmlns:p14="http://schemas.microsoft.com/office/powerpoint/2010/main" val="3945612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225425"/>
            <a:ext cx="3730625" cy="2098675"/>
          </a:xfrm>
        </p:spPr>
      </p:sp>
      <p:sp>
        <p:nvSpPr>
          <p:cNvPr id="3" name="Notes Placeholder 2"/>
          <p:cNvSpPr>
            <a:spLocks noGrp="1"/>
          </p:cNvSpPr>
          <p:nvPr>
            <p:ph type="body" idx="1"/>
          </p:nvPr>
        </p:nvSpPr>
        <p:spPr>
          <a:xfrm>
            <a:off x="700405" y="2516530"/>
            <a:ext cx="5539030" cy="5713070"/>
          </a:xfrm>
        </p:spPr>
        <p:txBody>
          <a:bodyPr/>
          <a:lstStyle/>
          <a:p>
            <a:pPr lvl="0"/>
            <a:r>
              <a:rPr lang="en-US" dirty="0"/>
              <a:t> </a:t>
            </a:r>
          </a:p>
          <a:p>
            <a:pPr lvl="0"/>
            <a:r>
              <a:rPr lang="en-US" sz="1200" kern="1200" dirty="0">
                <a:solidFill>
                  <a:schemeClr val="tx1"/>
                </a:solidFill>
                <a:effectLst/>
                <a:latin typeface="+mn-lt"/>
                <a:ea typeface="+mn-ea"/>
                <a:cs typeface="+mn-cs"/>
              </a:rPr>
              <a:t>Tasting notes:    Very Dark Red. The name frankly speaks for itself. Petit Verdot is a grape of dark color, stout tannins and concentrated flavors. The small berries of Petite </a:t>
            </a:r>
            <a:r>
              <a:rPr lang="en-US" sz="1200" kern="1200" dirty="0" err="1">
                <a:solidFill>
                  <a:schemeClr val="tx1"/>
                </a:solidFill>
                <a:effectLst/>
                <a:latin typeface="+mn-lt"/>
                <a:ea typeface="+mn-ea"/>
                <a:cs typeface="+mn-cs"/>
              </a:rPr>
              <a:t>Sirah</a:t>
            </a:r>
            <a:r>
              <a:rPr lang="en-US" sz="1200" kern="1200" dirty="0">
                <a:solidFill>
                  <a:schemeClr val="tx1"/>
                </a:solidFill>
                <a:effectLst/>
                <a:latin typeface="+mn-lt"/>
                <a:ea typeface="+mn-ea"/>
                <a:cs typeface="+mn-cs"/>
              </a:rPr>
              <a:t> means a more intense maceration of skin-to-juice ratio and some of the longest tannins of any vinifera. Together they create a dark, concentrated wine that can be enjoyed now but will age well for a decade or more. VDR is full-bodied yet supple, with deep, ripe fruit flavors of black currant and black raspberry perfumed by delicate notes of crushed violet. A firm, chalky tannin structure belies the velvety, luscious mouthfeel. Dense flavors integrate beautifully for a long, layered finish.</a:t>
            </a:r>
          </a:p>
          <a:p>
            <a:pPr lvl="0"/>
            <a:r>
              <a:rPr lang="en-US" sz="1200" kern="1200" dirty="0">
                <a:solidFill>
                  <a:schemeClr val="tx1"/>
                </a:solidFill>
                <a:effectLst/>
                <a:latin typeface="+mn-lt"/>
                <a:ea typeface="+mn-ea"/>
                <a:cs typeface="+mn-cs"/>
              </a:rPr>
              <a:t>Specs:  </a:t>
            </a:r>
          </a:p>
          <a:p>
            <a:pPr lvl="1"/>
            <a:r>
              <a:rPr lang="en-US" sz="1200" kern="1200" dirty="0">
                <a:solidFill>
                  <a:schemeClr val="tx1"/>
                </a:solidFill>
                <a:effectLst/>
                <a:latin typeface="+mn-lt"/>
                <a:ea typeface="+mn-ea"/>
                <a:cs typeface="+mn-cs"/>
              </a:rPr>
              <a:t>Vineyard – </a:t>
            </a:r>
            <a:r>
              <a:rPr lang="en-US" sz="1200" kern="1200" dirty="0" err="1">
                <a:solidFill>
                  <a:schemeClr val="tx1"/>
                </a:solidFill>
                <a:effectLst/>
                <a:latin typeface="+mn-lt"/>
                <a:ea typeface="+mn-ea"/>
                <a:cs typeface="+mn-cs"/>
              </a:rPr>
              <a:t>lockwood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shaly</a:t>
            </a:r>
            <a:r>
              <a:rPr lang="en-US" sz="1200" kern="1200" dirty="0">
                <a:solidFill>
                  <a:schemeClr val="tx1"/>
                </a:solidFill>
                <a:effectLst/>
                <a:latin typeface="+mn-lt"/>
                <a:ea typeface="+mn-ea"/>
                <a:cs typeface="+mn-cs"/>
              </a:rPr>
              <a:t> loan with fragments of broken rock that create fracture lines for the vines roots to penetrate deeply</a:t>
            </a:r>
          </a:p>
          <a:p>
            <a:pPr lvl="2"/>
            <a:r>
              <a:rPr lang="en-US" sz="1200" kern="1200" dirty="0">
                <a:solidFill>
                  <a:schemeClr val="tx1"/>
                </a:solidFill>
                <a:effectLst/>
                <a:latin typeface="+mn-lt"/>
                <a:ea typeface="+mn-ea"/>
                <a:cs typeface="+mn-cs"/>
              </a:rPr>
              <a:t>Due to the warm days, grape growers in the region have a fine attention to vineyard row direction, trellis design, and canopy management in order to alleviate direction exposure of fruit to sunlight. </a:t>
            </a:r>
          </a:p>
          <a:p>
            <a:pPr lvl="1"/>
            <a:r>
              <a:rPr lang="en-US" sz="1200" kern="1200" dirty="0">
                <a:solidFill>
                  <a:schemeClr val="tx1"/>
                </a:solidFill>
                <a:effectLst/>
                <a:latin typeface="+mn-lt"/>
                <a:ea typeface="+mn-ea"/>
                <a:cs typeface="+mn-cs"/>
              </a:rPr>
              <a:t>Winery – night harvest, destemmed, crushed, fermented at 80F. Daily pump overs to extract optimal flavors, color, dryness. </a:t>
            </a:r>
          </a:p>
          <a:p>
            <a:pPr lvl="2"/>
            <a:r>
              <a:rPr lang="en-US" sz="1200" kern="1200" dirty="0">
                <a:solidFill>
                  <a:schemeClr val="tx1"/>
                </a:solidFill>
                <a:effectLst/>
                <a:latin typeface="+mn-lt"/>
                <a:ea typeface="+mn-ea"/>
                <a:cs typeface="+mn-cs"/>
              </a:rPr>
              <a:t>Must pressed, settled, racked clean for aging on AM and Hungarian oak. Goal to retain varietal character; each lot was fermented and aged separately </a:t>
            </a:r>
          </a:p>
          <a:p>
            <a:pPr lvl="1"/>
            <a:r>
              <a:rPr lang="en-US" sz="1200" kern="1200" dirty="0">
                <a:solidFill>
                  <a:schemeClr val="tx1"/>
                </a:solidFill>
                <a:effectLst/>
                <a:latin typeface="+mn-lt"/>
                <a:ea typeface="+mn-ea"/>
                <a:cs typeface="+mn-cs"/>
              </a:rPr>
              <a:t>Sustainable </a:t>
            </a:r>
            <a:r>
              <a:rPr lang="en-US" sz="1200" kern="1200" dirty="0">
                <a:solidFill>
                  <a:schemeClr val="tx1"/>
                </a:solidFill>
                <a:effectLst/>
                <a:latin typeface="+mn-lt"/>
                <a:ea typeface="+mn-ea"/>
                <a:cs typeface="+mn-cs"/>
                <a:sym typeface="Wingdings" panose="05000000000000000000" pitchFamily="2" charset="2"/>
              </a:rPr>
              <a:t></a:t>
            </a:r>
            <a:r>
              <a:rPr lang="en-US" sz="1200" kern="1200" dirty="0">
                <a:solidFill>
                  <a:schemeClr val="tx1"/>
                </a:solidFill>
                <a:effectLst/>
                <a:latin typeface="+mn-lt"/>
                <a:ea typeface="+mn-ea"/>
                <a:cs typeface="+mn-cs"/>
              </a:rPr>
              <a:t> certified b California Sustainable Winegrowing Alliance- 3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party organization that sets forth best practices in environmental stewardship, conservation of natural resources, and socially equitable business practices (annual inspections) </a:t>
            </a:r>
          </a:p>
          <a:p>
            <a:pPr lvl="0"/>
            <a:r>
              <a:rPr lang="en-US" sz="1200" kern="1200" dirty="0">
                <a:solidFill>
                  <a:schemeClr val="tx1"/>
                </a:solidFill>
                <a:effectLst/>
                <a:latin typeface="+mn-lt"/>
                <a:ea typeface="+mn-ea"/>
                <a:cs typeface="+mn-cs"/>
              </a:rPr>
              <a:t>Pairing:   Grilled meats, short ribs, wild game, rich stews, savory Italian dishes, rib-eye and smoked cheeses </a:t>
            </a:r>
          </a:p>
          <a:p>
            <a:pPr lvl="0"/>
            <a:r>
              <a:rPr lang="en-US" sz="1200" kern="1200" dirty="0">
                <a:solidFill>
                  <a:schemeClr val="tx1"/>
                </a:solidFill>
                <a:effectLst/>
                <a:latin typeface="+mn-lt"/>
                <a:ea typeface="+mn-ea"/>
                <a:cs typeface="+mn-cs"/>
              </a:rPr>
              <a:t>Price: $ 25.99</a:t>
            </a:r>
            <a:r>
              <a:rPr lang="en-US" sz="1200" u="sng"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CF2B999D-D426-43CA-BA42-0B07CE17052A}" type="slidenum">
              <a:rPr lang="en-US" smtClean="0"/>
              <a:t>19</a:t>
            </a:fld>
            <a:endParaRPr lang="en-US"/>
          </a:p>
        </p:txBody>
      </p:sp>
    </p:spTree>
    <p:extLst>
      <p:ext uri="{BB962C8B-B14F-4D97-AF65-F5344CB8AC3E}">
        <p14:creationId xmlns:p14="http://schemas.microsoft.com/office/powerpoint/2010/main" val="4040900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2B999D-D426-43CA-BA42-0B07CE17052A}" type="slidenum">
              <a:rPr lang="en-US" smtClean="0"/>
              <a:t>2</a:t>
            </a:fld>
            <a:endParaRPr lang="en-US"/>
          </a:p>
        </p:txBody>
      </p:sp>
    </p:spTree>
    <p:extLst>
      <p:ext uri="{BB962C8B-B14F-4D97-AF65-F5344CB8AC3E}">
        <p14:creationId xmlns:p14="http://schemas.microsoft.com/office/powerpoint/2010/main" val="3532247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442913"/>
            <a:ext cx="3927475" cy="2209800"/>
          </a:xfrm>
        </p:spPr>
      </p:sp>
      <p:sp>
        <p:nvSpPr>
          <p:cNvPr id="3" name="Notes Placeholder 2"/>
          <p:cNvSpPr>
            <a:spLocks noGrp="1"/>
          </p:cNvSpPr>
          <p:nvPr>
            <p:ph type="body" idx="1"/>
          </p:nvPr>
        </p:nvSpPr>
        <p:spPr>
          <a:xfrm>
            <a:off x="393699" y="2816046"/>
            <a:ext cx="6025029" cy="5413554"/>
          </a:xfrm>
        </p:spPr>
        <p:txBody>
          <a:bodyPr/>
          <a:lstStyle/>
          <a:p>
            <a:r>
              <a:rPr lang="en-US" sz="1200" b="1" kern="1200" dirty="0">
                <a:solidFill>
                  <a:schemeClr val="tx1"/>
                </a:solidFill>
                <a:effectLst/>
                <a:latin typeface="+mn-lt"/>
                <a:ea typeface="+mn-ea"/>
                <a:cs typeface="+mn-cs"/>
              </a:rPr>
              <a:t>Like every good romantic movie, all things have resolved. And what is the classic thing that you do after great sex?  Smoked</a:t>
            </a:r>
          </a:p>
          <a:p>
            <a:r>
              <a:rPr lang="en-US" sz="1200" b="1" kern="1200" dirty="0">
                <a:solidFill>
                  <a:schemeClr val="tx1"/>
                </a:solidFill>
                <a:effectLst/>
                <a:latin typeface="+mn-lt"/>
                <a:ea typeface="+mn-ea"/>
                <a:cs typeface="+mn-cs"/>
              </a:rPr>
              <a:t>Doña Paula, Smoked Red Blend </a:t>
            </a:r>
            <a:r>
              <a:rPr lang="en-US" sz="1200" b="1" kern="1200" dirty="0" err="1">
                <a:solidFill>
                  <a:schemeClr val="tx1"/>
                </a:solidFill>
                <a:effectLst/>
                <a:latin typeface="+mn-lt"/>
                <a:ea typeface="+mn-ea"/>
                <a:cs typeface="+mn-cs"/>
              </a:rPr>
              <a:t>Luján</a:t>
            </a:r>
            <a:r>
              <a:rPr lang="en-US" sz="1200" b="1" kern="1200" dirty="0">
                <a:solidFill>
                  <a:schemeClr val="tx1"/>
                </a:solidFill>
                <a:effectLst/>
                <a:latin typeface="+mn-lt"/>
                <a:ea typeface="+mn-ea"/>
                <a:cs typeface="+mn-cs"/>
              </a:rPr>
              <a:t> de </a:t>
            </a:r>
            <a:r>
              <a:rPr lang="en-US" sz="1200" b="1" kern="1200" dirty="0" err="1">
                <a:solidFill>
                  <a:schemeClr val="tx1"/>
                </a:solidFill>
                <a:effectLst/>
                <a:latin typeface="+mn-lt"/>
                <a:ea typeface="+mn-ea"/>
                <a:cs typeface="+mn-cs"/>
              </a:rPr>
              <a:t>Cuyo</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Luhan</a:t>
            </a:r>
            <a:r>
              <a:rPr lang="en-US" sz="1200" b="1" kern="1200" dirty="0">
                <a:solidFill>
                  <a:schemeClr val="tx1"/>
                </a:solidFill>
                <a:effectLst/>
                <a:latin typeface="+mn-lt"/>
                <a:ea typeface="+mn-ea"/>
                <a:cs typeface="+mn-cs"/>
              </a:rPr>
              <a:t> da </a:t>
            </a:r>
            <a:r>
              <a:rPr lang="en-US" sz="1200" b="1" kern="1200" dirty="0" err="1">
                <a:solidFill>
                  <a:schemeClr val="tx1"/>
                </a:solidFill>
                <a:effectLst/>
                <a:latin typeface="+mn-lt"/>
                <a:ea typeface="+mn-ea"/>
                <a:cs typeface="+mn-cs"/>
              </a:rPr>
              <a:t>Cooho</a:t>
            </a:r>
            <a:r>
              <a:rPr lang="en-US" sz="1200" b="1" kern="1200" dirty="0">
                <a:solidFill>
                  <a:schemeClr val="tx1"/>
                </a:solidFill>
                <a:effectLst/>
                <a:latin typeface="+mn-lt"/>
                <a:ea typeface="+mn-ea"/>
                <a:cs typeface="+mn-cs"/>
              </a:rPr>
              <a:t>)</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Region:  El Alto Vineyard, </a:t>
            </a:r>
            <a:r>
              <a:rPr lang="en-US" sz="1200" kern="1200" dirty="0" err="1">
                <a:solidFill>
                  <a:schemeClr val="tx1"/>
                </a:solidFill>
                <a:effectLst/>
                <a:latin typeface="+mn-lt"/>
                <a:ea typeface="+mn-ea"/>
                <a:cs typeface="+mn-cs"/>
              </a:rPr>
              <a:t>Lejan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Cuyo</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sym typeface="Wingdings" panose="05000000000000000000" pitchFamily="2" charset="2"/>
              </a:rPr>
              <a:t></a:t>
            </a:r>
            <a:r>
              <a:rPr lang="en-US" sz="1200" kern="1200" dirty="0">
                <a:solidFill>
                  <a:schemeClr val="tx1"/>
                </a:solidFill>
                <a:effectLst/>
                <a:latin typeface="+mn-lt"/>
                <a:ea typeface="+mn-ea"/>
                <a:cs typeface="+mn-cs"/>
              </a:rPr>
              <a:t> Mendoza </a:t>
            </a:r>
          </a:p>
          <a:p>
            <a:pPr lvl="1"/>
            <a:r>
              <a:rPr lang="en-US" sz="1200" kern="1200" dirty="0" err="1">
                <a:solidFill>
                  <a:schemeClr val="tx1"/>
                </a:solidFill>
                <a:effectLst/>
                <a:latin typeface="+mn-lt"/>
                <a:ea typeface="+mn-ea"/>
                <a:cs typeface="+mn-cs"/>
              </a:rPr>
              <a:t>Finca</a:t>
            </a:r>
            <a:r>
              <a:rPr lang="en-US" sz="1200" kern="1200" dirty="0">
                <a:solidFill>
                  <a:schemeClr val="tx1"/>
                </a:solidFill>
                <a:effectLst/>
                <a:latin typeface="+mn-lt"/>
                <a:ea typeface="+mn-ea"/>
                <a:cs typeface="+mn-cs"/>
              </a:rPr>
              <a:t> El Alto, this estate name comes form its location in the upper southern part of Lujan de </a:t>
            </a:r>
            <a:r>
              <a:rPr lang="en-US" sz="1200" kern="1200" dirty="0" err="1">
                <a:solidFill>
                  <a:schemeClr val="tx1"/>
                </a:solidFill>
                <a:effectLst/>
                <a:latin typeface="+mn-lt"/>
                <a:ea typeface="+mn-ea"/>
                <a:cs typeface="+mn-cs"/>
              </a:rPr>
              <a:t>Cuyo</a:t>
            </a:r>
            <a:r>
              <a:rPr lang="en-US" sz="1200" kern="1200" dirty="0">
                <a:solidFill>
                  <a:schemeClr val="tx1"/>
                </a:solidFill>
                <a:effectLst/>
                <a:latin typeface="+mn-lt"/>
                <a:ea typeface="+mn-ea"/>
                <a:cs typeface="+mn-cs"/>
              </a:rPr>
              <a:t>, at 1,000 meters of height and it is characterized by presenting warm days and cool nights, and soils that range from sandy loam to clay loan with a variable rock content. In </a:t>
            </a:r>
            <a:r>
              <a:rPr lang="en-US" sz="1200" kern="1200" dirty="0" err="1">
                <a:solidFill>
                  <a:schemeClr val="tx1"/>
                </a:solidFill>
                <a:effectLst/>
                <a:latin typeface="+mn-lt"/>
                <a:ea typeface="+mn-ea"/>
                <a:cs typeface="+mn-cs"/>
              </a:rPr>
              <a:t>Fince</a:t>
            </a:r>
            <a:r>
              <a:rPr lang="en-US" sz="1200" kern="1200" dirty="0">
                <a:solidFill>
                  <a:schemeClr val="tx1"/>
                </a:solidFill>
                <a:effectLst/>
                <a:latin typeface="+mn-lt"/>
                <a:ea typeface="+mn-ea"/>
                <a:cs typeface="+mn-cs"/>
              </a:rPr>
              <a:t> al Alto we focus in the production of red grapes characterized by having sweet and rounded tannins and a great aromatic expression. Our oldest vineyards were planted in the year 1969</a:t>
            </a:r>
          </a:p>
          <a:p>
            <a:pPr lvl="1"/>
            <a:r>
              <a:rPr lang="en-US" sz="1200" kern="1200" dirty="0">
                <a:solidFill>
                  <a:schemeClr val="tx1"/>
                </a:solidFill>
                <a:effectLst/>
                <a:latin typeface="+mn-lt"/>
                <a:ea typeface="+mn-ea"/>
                <a:cs typeface="+mn-cs"/>
              </a:rPr>
              <a:t>Climate mild, with warm days and cool nights</a:t>
            </a:r>
          </a:p>
          <a:p>
            <a:pPr lvl="0"/>
            <a:r>
              <a:rPr lang="en-US" sz="1200" kern="1200" dirty="0">
                <a:solidFill>
                  <a:schemeClr val="tx1"/>
                </a:solidFill>
                <a:effectLst/>
                <a:latin typeface="+mn-lt"/>
                <a:ea typeface="+mn-ea"/>
                <a:cs typeface="+mn-cs"/>
              </a:rPr>
              <a:t>Grape:    60% Cab Sauv, 30% Malbec, 10% Bonarda </a:t>
            </a:r>
          </a:p>
          <a:p>
            <a:pPr lvl="0"/>
            <a:r>
              <a:rPr lang="en-US" sz="1200" kern="1200" dirty="0">
                <a:solidFill>
                  <a:schemeClr val="tx1"/>
                </a:solidFill>
                <a:effectLst/>
                <a:latin typeface="+mn-lt"/>
                <a:ea typeface="+mn-ea"/>
                <a:cs typeface="+mn-cs"/>
              </a:rPr>
              <a:t>History:   </a:t>
            </a:r>
          </a:p>
          <a:p>
            <a:pPr lvl="1"/>
            <a:r>
              <a:rPr lang="en-US" sz="1200" kern="1200" dirty="0">
                <a:solidFill>
                  <a:schemeClr val="tx1"/>
                </a:solidFill>
                <a:effectLst/>
                <a:latin typeface="+mn-lt"/>
                <a:ea typeface="+mn-ea"/>
                <a:cs typeface="+mn-cs"/>
              </a:rPr>
              <a:t>Established in 1997 as an Estate winery. 703 hectares of vineyards located in Mendoza</a:t>
            </a:r>
          </a:p>
          <a:p>
            <a:pPr lvl="1"/>
            <a:r>
              <a:rPr lang="en-US" sz="1200" kern="1200" dirty="0">
                <a:solidFill>
                  <a:schemeClr val="tx1"/>
                </a:solidFill>
                <a:effectLst/>
                <a:latin typeface="+mn-lt"/>
                <a:ea typeface="+mn-ea"/>
                <a:cs typeface="+mn-cs"/>
              </a:rPr>
              <a:t>Study of terroir &amp; its many factors around the vineyard</a:t>
            </a:r>
          </a:p>
          <a:p>
            <a:pPr lvl="1"/>
            <a:r>
              <a:rPr lang="en-US" sz="1200" kern="1200" dirty="0">
                <a:solidFill>
                  <a:schemeClr val="tx1"/>
                </a:solidFill>
                <a:effectLst/>
                <a:latin typeface="+mn-lt"/>
                <a:ea typeface="+mn-ea"/>
                <a:cs typeface="+mn-cs"/>
              </a:rPr>
              <a:t>Dug 700 pits. Which concluded to 200 micro-climates </a:t>
            </a:r>
          </a:p>
          <a:p>
            <a:pPr lvl="1"/>
            <a:r>
              <a:rPr lang="en-US" sz="1200" kern="1200" dirty="0">
                <a:solidFill>
                  <a:schemeClr val="tx1"/>
                </a:solidFill>
                <a:effectLst/>
                <a:latin typeface="+mn-lt"/>
                <a:ea typeface="+mn-ea"/>
                <a:cs typeface="+mn-cs"/>
              </a:rPr>
              <a:t>goal is to make wine reflective of the soil, and other characteristics like temperatures</a:t>
            </a:r>
          </a:p>
          <a:p>
            <a:pPr lvl="1"/>
            <a:r>
              <a:rPr lang="en-US" sz="1200" kern="1200" dirty="0">
                <a:solidFill>
                  <a:schemeClr val="tx1"/>
                </a:solidFill>
                <a:effectLst/>
                <a:latin typeface="+mn-lt"/>
                <a:ea typeface="+mn-ea"/>
                <a:cs typeface="+mn-cs"/>
              </a:rPr>
              <a:t>Winkler, who classified climate into 5 categories. Cool, intermediate, warm-intermediate, warm and hot. The climate is a determining factor of the aromatic profile</a:t>
            </a:r>
          </a:p>
          <a:p>
            <a:pPr lvl="2"/>
            <a:r>
              <a:rPr lang="en-US" sz="1200" kern="1200" dirty="0">
                <a:solidFill>
                  <a:schemeClr val="tx1"/>
                </a:solidFill>
                <a:effectLst/>
                <a:latin typeface="+mn-lt"/>
                <a:ea typeface="+mn-ea"/>
                <a:cs typeface="+mn-cs"/>
              </a:rPr>
              <a:t>Cooler climates, for Malbec, the mineral aromas are highlighted, together with black fruits and floral aromas.  </a:t>
            </a:r>
          </a:p>
          <a:p>
            <a:pPr lvl="2"/>
            <a:r>
              <a:rPr lang="en-US" sz="1200" kern="1200" dirty="0">
                <a:solidFill>
                  <a:schemeClr val="tx1"/>
                </a:solidFill>
                <a:effectLst/>
                <a:latin typeface="+mn-lt"/>
                <a:ea typeface="+mn-ea"/>
                <a:cs typeface="+mn-cs"/>
              </a:rPr>
              <a:t>While in warmer climates, a greater volume of red fruits and spiced notes is found. </a:t>
            </a:r>
          </a:p>
          <a:p>
            <a:pPr lvl="1"/>
            <a:r>
              <a:rPr lang="en-US" sz="1200" kern="1200" dirty="0">
                <a:solidFill>
                  <a:schemeClr val="tx1"/>
                </a:solidFill>
                <a:effectLst/>
                <a:latin typeface="+mn-lt"/>
                <a:ea typeface="+mn-ea"/>
                <a:cs typeface="+mn-cs"/>
              </a:rPr>
              <a:t>Soil has an affect on concentration off the wine </a:t>
            </a:r>
          </a:p>
          <a:p>
            <a:pPr lvl="2"/>
            <a:r>
              <a:rPr lang="en-US" sz="1200" kern="1200" dirty="0">
                <a:solidFill>
                  <a:schemeClr val="tx1"/>
                </a:solidFill>
                <a:effectLst/>
                <a:latin typeface="+mn-lt"/>
                <a:ea typeface="+mn-ea"/>
                <a:cs typeface="+mn-cs"/>
              </a:rPr>
              <a:t>Combinations; higher stone content, less deep or have layer of calcium </a:t>
            </a:r>
          </a:p>
          <a:p>
            <a:pPr lvl="2"/>
            <a:r>
              <a:rPr lang="en-US" dirty="0"/>
              <a:t>S</a:t>
            </a:r>
            <a:r>
              <a:rPr lang="en-US" sz="1200" kern="1200" dirty="0">
                <a:solidFill>
                  <a:schemeClr val="tx1"/>
                </a:solidFill>
                <a:effectLst/>
                <a:latin typeface="+mn-lt"/>
                <a:ea typeface="+mn-ea"/>
                <a:cs typeface="+mn-cs"/>
              </a:rPr>
              <a:t>oil affects can also produce aromas but to a lower extent</a:t>
            </a:r>
            <a:endParaRPr lang="en-US" dirty="0"/>
          </a:p>
        </p:txBody>
      </p:sp>
      <p:sp>
        <p:nvSpPr>
          <p:cNvPr id="4" name="Slide Number Placeholder 3"/>
          <p:cNvSpPr>
            <a:spLocks noGrp="1"/>
          </p:cNvSpPr>
          <p:nvPr>
            <p:ph type="sldNum" sz="quarter" idx="5"/>
          </p:nvPr>
        </p:nvSpPr>
        <p:spPr/>
        <p:txBody>
          <a:bodyPr/>
          <a:lstStyle/>
          <a:p>
            <a:fld id="{CF2B999D-D426-43CA-BA42-0B07CE17052A}" type="slidenum">
              <a:rPr lang="en-US" smtClean="0"/>
              <a:t>20</a:t>
            </a:fld>
            <a:endParaRPr lang="en-US"/>
          </a:p>
        </p:txBody>
      </p:sp>
    </p:spTree>
    <p:extLst>
      <p:ext uri="{BB962C8B-B14F-4D97-AF65-F5344CB8AC3E}">
        <p14:creationId xmlns:p14="http://schemas.microsoft.com/office/powerpoint/2010/main" val="915106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405" y="4470837"/>
            <a:ext cx="5603240" cy="3973916"/>
          </a:xfrm>
        </p:spPr>
        <p:txBody>
          <a:bodyPr/>
          <a:lstStyle/>
          <a:p>
            <a:pPr lvl="0"/>
            <a:r>
              <a:rPr lang="en-US" dirty="0"/>
              <a:t>Tasting notes:    intense violet colored wine, with very complex aromas of red fruit jam, spices, vanilla, and delicate smokiness. On the palate it stans out for its sweet, velvety tannins. </a:t>
            </a:r>
          </a:p>
          <a:p>
            <a:pPr lvl="0"/>
            <a:r>
              <a:rPr lang="en-US" dirty="0"/>
              <a:t>Specs:  </a:t>
            </a:r>
          </a:p>
          <a:p>
            <a:pPr lvl="1"/>
            <a:r>
              <a:rPr lang="en-US" dirty="0"/>
              <a:t>Vineyard</a:t>
            </a:r>
          </a:p>
          <a:p>
            <a:pPr lvl="2"/>
            <a:r>
              <a:rPr lang="en-US" dirty="0"/>
              <a:t>7-10 to- drip irrigation and trellis </a:t>
            </a:r>
          </a:p>
          <a:p>
            <a:pPr lvl="2"/>
            <a:r>
              <a:rPr lang="en-US" dirty="0"/>
              <a:t>1050 M (3445 feet) above seal level -warm days &amp; cool nights / average rainfall 10 inches</a:t>
            </a:r>
          </a:p>
          <a:p>
            <a:pPr lvl="2"/>
            <a:r>
              <a:rPr lang="en-US" dirty="0"/>
              <a:t>Sustainable agricultural practices</a:t>
            </a:r>
          </a:p>
          <a:p>
            <a:pPr lvl="1"/>
            <a:r>
              <a:rPr lang="en-US" dirty="0"/>
              <a:t>Winemaking </a:t>
            </a:r>
          </a:p>
          <a:p>
            <a:pPr lvl="2"/>
            <a:r>
              <a:rPr lang="en-US" dirty="0"/>
              <a:t>Harvest between March and the beginning of April. </a:t>
            </a:r>
          </a:p>
          <a:p>
            <a:pPr lvl="2"/>
            <a:r>
              <a:rPr lang="en-US" dirty="0"/>
              <a:t>Crushing, cold soak pre-fermentation maceration – preserve primary aromas</a:t>
            </a:r>
          </a:p>
          <a:p>
            <a:pPr lvl="2"/>
            <a:r>
              <a:rPr lang="en-US" dirty="0"/>
              <a:t>Fermentation at low temp, spontaneous malolactic fermentation  </a:t>
            </a:r>
          </a:p>
          <a:p>
            <a:pPr lvl="2"/>
            <a:r>
              <a:rPr lang="en-US" dirty="0"/>
              <a:t>Aged in new, and neutral oak for 12 months </a:t>
            </a:r>
          </a:p>
          <a:p>
            <a:pPr lvl="3"/>
            <a:r>
              <a:rPr lang="en-US" dirty="0"/>
              <a:t>Barrels are smoked with unique process that give them similar aromas found in a traditional Argentinean barbecue (asado)</a:t>
            </a:r>
          </a:p>
          <a:p>
            <a:pPr lvl="2"/>
            <a:r>
              <a:rPr lang="en-US" dirty="0"/>
              <a:t>ABV 13.5%, RS 7 g/L, Acid 5.43g/L Ph: 3.75</a:t>
            </a:r>
          </a:p>
          <a:p>
            <a:pPr lvl="0"/>
            <a:r>
              <a:rPr lang="en-US" dirty="0"/>
              <a:t>Pairing:     </a:t>
            </a:r>
            <a:r>
              <a:rPr lang="en-US" dirty="0" err="1"/>
              <a:t>bbq</a:t>
            </a:r>
            <a:r>
              <a:rPr lang="en-US" dirty="0"/>
              <a:t> dry rubs and blue cheese, empanadas, polenta </a:t>
            </a:r>
          </a:p>
          <a:p>
            <a:pPr lvl="0"/>
            <a:r>
              <a:rPr lang="en-US" dirty="0"/>
              <a:t>Price: $ 18.99</a:t>
            </a:r>
          </a:p>
        </p:txBody>
      </p:sp>
      <p:sp>
        <p:nvSpPr>
          <p:cNvPr id="4" name="Slide Number Placeholder 3"/>
          <p:cNvSpPr>
            <a:spLocks noGrp="1"/>
          </p:cNvSpPr>
          <p:nvPr>
            <p:ph type="sldNum" sz="quarter" idx="5"/>
          </p:nvPr>
        </p:nvSpPr>
        <p:spPr/>
        <p:txBody>
          <a:bodyPr/>
          <a:lstStyle/>
          <a:p>
            <a:fld id="{7F43D67A-461B-460E-858D-D942E27DC59F}" type="slidenum">
              <a:rPr lang="en-US" smtClean="0"/>
              <a:t>21</a:t>
            </a:fld>
            <a:endParaRPr lang="en-US"/>
          </a:p>
        </p:txBody>
      </p:sp>
    </p:spTree>
    <p:extLst>
      <p:ext uri="{BB962C8B-B14F-4D97-AF65-F5344CB8AC3E}">
        <p14:creationId xmlns:p14="http://schemas.microsoft.com/office/powerpoint/2010/main" val="2019971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 </a:t>
            </a:r>
          </a:p>
          <a:p>
            <a:r>
              <a:rPr lang="en-US" dirty="0" err="1"/>
              <a:t>NewsWeek</a:t>
            </a:r>
            <a:r>
              <a:rPr lang="en-US" dirty="0"/>
              <a:t> Ranked: the 50 Best romantic movies to watch on date night  2/8/19</a:t>
            </a:r>
          </a:p>
          <a:p>
            <a:endParaRPr lang="en-US" dirty="0"/>
          </a:p>
          <a:p>
            <a:r>
              <a:rPr lang="en-US" sz="1200" kern="1200" dirty="0">
                <a:solidFill>
                  <a:schemeClr val="tx1"/>
                </a:solidFill>
                <a:effectLst/>
                <a:latin typeface="+mn-lt"/>
                <a:ea typeface="+mn-ea"/>
                <a:cs typeface="+mn-cs"/>
              </a:rPr>
              <a:t>Should be entertaining for both</a:t>
            </a:r>
          </a:p>
          <a:p>
            <a:r>
              <a:rPr lang="en-US" sz="1200" kern="1200" dirty="0">
                <a:solidFill>
                  <a:schemeClr val="tx1"/>
                </a:solidFill>
                <a:effectLst/>
                <a:latin typeface="+mn-lt"/>
                <a:ea typeface="+mn-ea"/>
                <a:cs typeface="+mn-cs"/>
              </a:rPr>
              <a:t>Should be heartwarming at least to stoke the romantic flames</a:t>
            </a:r>
          </a:p>
          <a:p>
            <a:r>
              <a:rPr lang="en-US" sz="1200" kern="1200" dirty="0">
                <a:solidFill>
                  <a:schemeClr val="tx1"/>
                </a:solidFill>
                <a:effectLst/>
                <a:latin typeface="+mn-lt"/>
                <a:ea typeface="+mn-ea"/>
                <a:cs typeface="+mn-cs"/>
              </a:rPr>
              <a:t>Should be uplifting (not </a:t>
            </a:r>
            <a:r>
              <a:rPr lang="en-US" sz="1200" kern="1200" dirty="0" err="1">
                <a:solidFill>
                  <a:schemeClr val="tx1"/>
                </a:solidFill>
                <a:effectLst/>
                <a:latin typeface="+mn-lt"/>
                <a:ea typeface="+mn-ea"/>
                <a:cs typeface="+mn-cs"/>
              </a:rPr>
              <a:t>schindler’s</a:t>
            </a:r>
            <a:r>
              <a:rPr lang="en-US" sz="1200" kern="1200" dirty="0">
                <a:solidFill>
                  <a:schemeClr val="tx1"/>
                </a:solidFill>
                <a:effectLst/>
                <a:latin typeface="+mn-lt"/>
                <a:ea typeface="+mn-ea"/>
                <a:cs typeface="+mn-cs"/>
              </a:rPr>
              <a:t> list)    crucial to lock in your movie vibe </a:t>
            </a:r>
          </a:p>
          <a:p>
            <a:endParaRPr lang="en-US" dirty="0"/>
          </a:p>
          <a:p>
            <a:endParaRPr lang="en-US" dirty="0"/>
          </a:p>
        </p:txBody>
      </p:sp>
      <p:sp>
        <p:nvSpPr>
          <p:cNvPr id="4" name="Slide Number Placeholder 3"/>
          <p:cNvSpPr>
            <a:spLocks noGrp="1"/>
          </p:cNvSpPr>
          <p:nvPr>
            <p:ph type="sldNum" sz="quarter" idx="5"/>
          </p:nvPr>
        </p:nvSpPr>
        <p:spPr/>
        <p:txBody>
          <a:bodyPr/>
          <a:lstStyle/>
          <a:p>
            <a:fld id="{CF2B999D-D426-43CA-BA42-0B07CE17052A}" type="slidenum">
              <a:rPr lang="en-US" smtClean="0"/>
              <a:t>22</a:t>
            </a:fld>
            <a:endParaRPr lang="en-US"/>
          </a:p>
        </p:txBody>
      </p:sp>
    </p:spTree>
    <p:extLst>
      <p:ext uri="{BB962C8B-B14F-4D97-AF65-F5344CB8AC3E}">
        <p14:creationId xmlns:p14="http://schemas.microsoft.com/office/powerpoint/2010/main" val="3369680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2B999D-D426-43CA-BA42-0B07CE17052A}" type="slidenum">
              <a:rPr lang="en-US" smtClean="0"/>
              <a:t>23</a:t>
            </a:fld>
            <a:endParaRPr lang="en-US"/>
          </a:p>
        </p:txBody>
      </p:sp>
    </p:spTree>
    <p:extLst>
      <p:ext uri="{BB962C8B-B14F-4D97-AF65-F5344CB8AC3E}">
        <p14:creationId xmlns:p14="http://schemas.microsoft.com/office/powerpoint/2010/main" val="3822665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See </a:t>
            </a:r>
            <a:endParaRPr lang="en-US" sz="900" dirty="0"/>
          </a:p>
          <a:p>
            <a:pPr lvl="1"/>
            <a:r>
              <a:rPr lang="en-US" dirty="0"/>
              <a:t>Notice the </a:t>
            </a:r>
            <a:r>
              <a:rPr lang="en-US" u="sng" dirty="0"/>
              <a:t>color</a:t>
            </a:r>
            <a:r>
              <a:rPr lang="en-US" dirty="0"/>
              <a:t> and </a:t>
            </a:r>
            <a:r>
              <a:rPr lang="en-US" u="sng" dirty="0"/>
              <a:t>intensity</a:t>
            </a:r>
            <a:endParaRPr lang="en-US" sz="900" dirty="0"/>
          </a:p>
          <a:p>
            <a:pPr lvl="1"/>
            <a:r>
              <a:rPr lang="en-US" dirty="0"/>
              <a:t>Is the wine clear or hazy?</a:t>
            </a:r>
            <a:endParaRPr lang="en-US" sz="900" dirty="0"/>
          </a:p>
          <a:p>
            <a:pPr lvl="0"/>
            <a:r>
              <a:rPr lang="en-US" dirty="0"/>
              <a:t>Swirl</a:t>
            </a:r>
            <a:endParaRPr lang="en-US" sz="900" dirty="0"/>
          </a:p>
          <a:p>
            <a:pPr lvl="1"/>
            <a:r>
              <a:rPr lang="en-US" dirty="0"/>
              <a:t>Gently swirl the wine around in the glass to release aromas</a:t>
            </a:r>
            <a:endParaRPr lang="en-US" sz="900" dirty="0"/>
          </a:p>
          <a:p>
            <a:pPr lvl="0"/>
            <a:r>
              <a:rPr lang="en-US" dirty="0"/>
              <a:t>Smell</a:t>
            </a:r>
            <a:endParaRPr lang="en-US" sz="900" dirty="0"/>
          </a:p>
          <a:p>
            <a:pPr lvl="1"/>
            <a:r>
              <a:rPr lang="en-US" dirty="0"/>
              <a:t>What aromas do you smell?</a:t>
            </a:r>
            <a:endParaRPr lang="en-US" sz="900" dirty="0"/>
          </a:p>
          <a:p>
            <a:pPr lvl="1"/>
            <a:r>
              <a:rPr lang="en-US" dirty="0"/>
              <a:t>Are they light or intense?</a:t>
            </a:r>
            <a:endParaRPr lang="en-US" sz="900" dirty="0"/>
          </a:p>
          <a:p>
            <a:pPr lvl="0"/>
            <a:r>
              <a:rPr lang="en-US" dirty="0"/>
              <a:t>Sip</a:t>
            </a:r>
            <a:endParaRPr lang="en-US" sz="900" dirty="0"/>
          </a:p>
          <a:p>
            <a:pPr lvl="1"/>
            <a:r>
              <a:rPr lang="en-US" dirty="0"/>
              <a:t>What flavors do you taste?</a:t>
            </a:r>
            <a:endParaRPr lang="en-US" sz="900" dirty="0"/>
          </a:p>
          <a:p>
            <a:pPr lvl="1"/>
            <a:r>
              <a:rPr lang="en-US" dirty="0"/>
              <a:t>Does the wine feel light or heavy? </a:t>
            </a:r>
            <a:endParaRPr lang="en-US" sz="900" dirty="0"/>
          </a:p>
          <a:p>
            <a:pPr lvl="1"/>
            <a:r>
              <a:rPr lang="en-US" dirty="0"/>
              <a:t>What sort of </a:t>
            </a:r>
            <a:r>
              <a:rPr lang="en-US" u="sng" dirty="0"/>
              <a:t>textures</a:t>
            </a:r>
            <a:r>
              <a:rPr lang="en-US" dirty="0"/>
              <a:t> do you feel?</a:t>
            </a:r>
            <a:endParaRPr lang="en-US" sz="900" dirty="0"/>
          </a:p>
          <a:p>
            <a:pPr lvl="1"/>
            <a:r>
              <a:rPr lang="en-US" dirty="0"/>
              <a:t>How much does it make your </a:t>
            </a:r>
            <a:r>
              <a:rPr lang="en-US" u="sng" dirty="0"/>
              <a:t>mouth water</a:t>
            </a:r>
            <a:r>
              <a:rPr lang="en-US" dirty="0"/>
              <a:t>?</a:t>
            </a:r>
            <a:endParaRPr lang="en-US" sz="900" dirty="0"/>
          </a:p>
          <a:p>
            <a:pPr lvl="1"/>
            <a:r>
              <a:rPr lang="en-US" dirty="0"/>
              <a:t>How long to the flavors </a:t>
            </a:r>
            <a:r>
              <a:rPr lang="en-US" u="sng" dirty="0"/>
              <a:t>linger</a:t>
            </a:r>
            <a:r>
              <a:rPr lang="en-US" dirty="0"/>
              <a:t>?</a:t>
            </a:r>
            <a:endParaRPr lang="en-US" sz="900" dirty="0"/>
          </a:p>
          <a:p>
            <a:pPr lvl="0"/>
            <a:r>
              <a:rPr lang="en-US" dirty="0"/>
              <a:t>Aroma Wheel</a:t>
            </a:r>
            <a:endParaRPr lang="en-US" sz="900" dirty="0"/>
          </a:p>
          <a:p>
            <a:pPr lvl="1"/>
            <a:r>
              <a:rPr lang="en-US" dirty="0"/>
              <a:t>Primary v. Secondary v. Tertiary</a:t>
            </a:r>
          </a:p>
        </p:txBody>
      </p:sp>
      <p:sp>
        <p:nvSpPr>
          <p:cNvPr id="4" name="Slide Number Placeholder 3"/>
          <p:cNvSpPr>
            <a:spLocks noGrp="1"/>
          </p:cNvSpPr>
          <p:nvPr>
            <p:ph type="sldNum" sz="quarter" idx="5"/>
          </p:nvPr>
        </p:nvSpPr>
        <p:spPr/>
        <p:txBody>
          <a:bodyPr/>
          <a:lstStyle/>
          <a:p>
            <a:fld id="{CF2B999D-D426-43CA-BA42-0B07CE17052A}" type="slidenum">
              <a:rPr lang="en-US" smtClean="0"/>
              <a:t>3</a:t>
            </a:fld>
            <a:endParaRPr lang="en-US"/>
          </a:p>
        </p:txBody>
      </p:sp>
    </p:spTree>
    <p:extLst>
      <p:ext uri="{BB962C8B-B14F-4D97-AF65-F5344CB8AC3E}">
        <p14:creationId xmlns:p14="http://schemas.microsoft.com/office/powerpoint/2010/main" val="1921369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Should be entertaining for both</a:t>
            </a:r>
          </a:p>
          <a:p>
            <a:r>
              <a:rPr lang="en-US" sz="1200" kern="1200" dirty="0">
                <a:solidFill>
                  <a:schemeClr val="tx1"/>
                </a:solidFill>
                <a:effectLst/>
                <a:latin typeface="+mn-lt"/>
                <a:ea typeface="+mn-ea"/>
                <a:cs typeface="+mn-cs"/>
              </a:rPr>
              <a:t>Should be heartwarming at least to stoke the romantic flames</a:t>
            </a:r>
          </a:p>
          <a:p>
            <a:r>
              <a:rPr lang="en-US" sz="1200" kern="1200" dirty="0">
                <a:solidFill>
                  <a:schemeClr val="tx1"/>
                </a:solidFill>
                <a:effectLst/>
                <a:latin typeface="+mn-lt"/>
                <a:ea typeface="+mn-ea"/>
                <a:cs typeface="+mn-cs"/>
              </a:rPr>
              <a:t>Should be uplifting (not </a:t>
            </a:r>
            <a:r>
              <a:rPr lang="en-US" sz="1200" kern="1200" dirty="0" err="1">
                <a:solidFill>
                  <a:schemeClr val="tx1"/>
                </a:solidFill>
                <a:effectLst/>
                <a:latin typeface="+mn-lt"/>
                <a:ea typeface="+mn-ea"/>
                <a:cs typeface="+mn-cs"/>
              </a:rPr>
              <a:t>schindler’s</a:t>
            </a:r>
            <a:r>
              <a:rPr lang="en-US" sz="1200" kern="1200" dirty="0">
                <a:solidFill>
                  <a:schemeClr val="tx1"/>
                </a:solidFill>
                <a:effectLst/>
                <a:latin typeface="+mn-lt"/>
                <a:ea typeface="+mn-ea"/>
                <a:cs typeface="+mn-cs"/>
              </a:rPr>
              <a:t> list)    crucial to lock in your movie vibe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Is it February that just brings out the crazy need to feel somewhat romantic with your spouse? Maybe, it’s just the time of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Christmas was two months ago, and we all spent way too much and regretted it. All through January most of us hibernated because it was just too dark outside to get out after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here is February. Ok, depths of what should be winter, and we realize that actually spending time with people again is a good thing.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there it is, Hallmark gives us Valentine’s Day. Marketing leading up the to this day tells us we should be looking forward, with glorious hopes, to our loved one giving us some kind of sappy card and delicious chocolate that comes in a heart shaped box. If that doesn’t’ get him out of the doghouse for you ladies, he might also bring home a bottle of wine, flowers and a chick flick. How did we get here?  </a:t>
            </a:r>
          </a:p>
          <a:p>
            <a:endParaRPr lang="en-US" dirty="0"/>
          </a:p>
        </p:txBody>
      </p:sp>
      <p:sp>
        <p:nvSpPr>
          <p:cNvPr id="4" name="Slide Number Placeholder 3"/>
          <p:cNvSpPr>
            <a:spLocks noGrp="1"/>
          </p:cNvSpPr>
          <p:nvPr>
            <p:ph type="sldNum" sz="quarter" idx="5"/>
          </p:nvPr>
        </p:nvSpPr>
        <p:spPr/>
        <p:txBody>
          <a:bodyPr/>
          <a:lstStyle/>
          <a:p>
            <a:fld id="{7F43D67A-461B-460E-858D-D942E27DC59F}" type="slidenum">
              <a:rPr lang="en-US" smtClean="0"/>
              <a:t>4</a:t>
            </a:fld>
            <a:endParaRPr lang="en-US"/>
          </a:p>
        </p:txBody>
      </p:sp>
    </p:spTree>
    <p:extLst>
      <p:ext uri="{BB962C8B-B14F-4D97-AF65-F5344CB8AC3E}">
        <p14:creationId xmlns:p14="http://schemas.microsoft.com/office/powerpoint/2010/main" val="1638885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0463"/>
            <a:ext cx="3927475" cy="2209800"/>
          </a:xfrm>
        </p:spPr>
      </p:sp>
      <p:sp>
        <p:nvSpPr>
          <p:cNvPr id="3" name="Notes Placeholder 2"/>
          <p:cNvSpPr>
            <a:spLocks noGrp="1"/>
          </p:cNvSpPr>
          <p:nvPr>
            <p:ph type="body" idx="1"/>
          </p:nvPr>
        </p:nvSpPr>
        <p:spPr>
          <a:xfrm>
            <a:off x="700405" y="3388192"/>
            <a:ext cx="5603240" cy="4353100"/>
          </a:xfrm>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origins of Valentine’s Day are far from clear. Of course, the internet is 100% accurate in my short search on the subject. </a:t>
            </a:r>
          </a:p>
          <a:p>
            <a:endParaRPr lang="en-US" sz="1200" kern="1200" dirty="0">
              <a:solidFill>
                <a:schemeClr val="tx1"/>
              </a:solidFill>
              <a:effectLst/>
              <a:highlight>
                <a:srgbClr val="FFFF00"/>
              </a:highlight>
              <a:latin typeface="+mn-lt"/>
              <a:ea typeface="+mn-ea"/>
              <a:cs typeface="+mn-cs"/>
            </a:endParaRPr>
          </a:p>
          <a:p>
            <a:r>
              <a:rPr lang="en-US" sz="1200" kern="1200" dirty="0">
                <a:solidFill>
                  <a:schemeClr val="tx1"/>
                </a:solidFill>
                <a:effectLst/>
                <a:highlight>
                  <a:srgbClr val="FFFF00"/>
                </a:highlight>
                <a:latin typeface="+mn-lt"/>
                <a:ea typeface="+mn-ea"/>
                <a:cs typeface="+mn-cs"/>
              </a:rPr>
              <a:t>It likely started as a pagan Roman fertility festival of Lupercalia  Lu per </a:t>
            </a:r>
            <a:r>
              <a:rPr lang="en-US" sz="1200" kern="1200" dirty="0" err="1">
                <a:solidFill>
                  <a:schemeClr val="tx1"/>
                </a:solidFill>
                <a:effectLst/>
                <a:highlight>
                  <a:srgbClr val="FFFF00"/>
                </a:highlight>
                <a:latin typeface="+mn-lt"/>
                <a:ea typeface="+mn-ea"/>
                <a:cs typeface="+mn-cs"/>
              </a:rPr>
              <a:t>cale</a:t>
            </a:r>
            <a:r>
              <a:rPr lang="en-US" sz="1200" kern="1200" dirty="0">
                <a:solidFill>
                  <a:schemeClr val="tx1"/>
                </a:solidFill>
                <a:effectLst/>
                <a:highlight>
                  <a:srgbClr val="FFFF00"/>
                </a:highlight>
                <a:latin typeface="+mn-lt"/>
                <a:ea typeface="+mn-ea"/>
                <a:cs typeface="+mn-cs"/>
              </a:rPr>
              <a:t> e a (</a:t>
            </a:r>
            <a:r>
              <a:rPr lang="en-US" sz="1200" kern="1200" dirty="0">
                <a:solidFill>
                  <a:schemeClr val="tx1"/>
                </a:solidFill>
                <a:effectLst/>
                <a:latin typeface="+mn-lt"/>
                <a:ea typeface="+mn-ea"/>
                <a:cs typeface="+mn-cs"/>
              </a:rPr>
              <a:t>somewhere in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BC).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Where the gift giver (man) offers a lovey whipping to the receiver (woman) in hopes of fertility.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Men and women would be coupled up by chance for a year to see if anything came of 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any good pagan holiday would have it, the Christians would get involved and retool 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Legendary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century Saint Valentine was imprisoned for converting men and women to Christianity and secretly marrying these couples. Roman emperor Claudius II had Saint Valentine executed on February 14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Later in 496 AD, Pope Gelasius commemorated the martyred saint. </a:t>
            </a:r>
          </a:p>
          <a:p>
            <a:endParaRPr lang="en-US" dirty="0"/>
          </a:p>
        </p:txBody>
      </p:sp>
      <p:sp>
        <p:nvSpPr>
          <p:cNvPr id="4" name="Slide Number Placeholder 3"/>
          <p:cNvSpPr>
            <a:spLocks noGrp="1"/>
          </p:cNvSpPr>
          <p:nvPr>
            <p:ph type="sldNum" sz="quarter" idx="5"/>
          </p:nvPr>
        </p:nvSpPr>
        <p:spPr/>
        <p:txBody>
          <a:bodyPr/>
          <a:lstStyle/>
          <a:p>
            <a:fld id="{7F43D67A-461B-460E-858D-D942E27DC59F}" type="slidenum">
              <a:rPr lang="en-US" smtClean="0"/>
              <a:t>5</a:t>
            </a:fld>
            <a:endParaRPr lang="en-US"/>
          </a:p>
        </p:txBody>
      </p:sp>
    </p:spTree>
    <p:extLst>
      <p:ext uri="{BB962C8B-B14F-4D97-AF65-F5344CB8AC3E}">
        <p14:creationId xmlns:p14="http://schemas.microsoft.com/office/powerpoint/2010/main" val="1765432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Floriography (Flor e </a:t>
            </a:r>
            <a:r>
              <a:rPr lang="en-US" sz="1200" kern="1200" dirty="0" err="1">
                <a:solidFill>
                  <a:schemeClr val="tx1"/>
                </a:solidFill>
                <a:effectLst/>
                <a:latin typeface="+mn-lt"/>
                <a:ea typeface="+mn-ea"/>
                <a:cs typeface="+mn-cs"/>
              </a:rPr>
              <a:t>og</a:t>
            </a:r>
            <a:r>
              <a:rPr lang="en-US" sz="1200" kern="1200" dirty="0">
                <a:solidFill>
                  <a:schemeClr val="tx1"/>
                </a:solidFill>
                <a:effectLst/>
                <a:latin typeface="+mn-lt"/>
                <a:ea typeface="+mn-ea"/>
                <a:cs typeface="+mn-cs"/>
              </a:rPr>
              <a:t> ra </a:t>
            </a:r>
            <a:r>
              <a:rPr lang="en-US" sz="1200" kern="1200" dirty="0" err="1">
                <a:solidFill>
                  <a:schemeClr val="tx1"/>
                </a:solidFill>
                <a:effectLst/>
                <a:latin typeface="+mn-lt"/>
                <a:ea typeface="+mn-ea"/>
                <a:cs typeface="+mn-cs"/>
              </a:rPr>
              <a:t>fy</a:t>
            </a:r>
            <a:r>
              <a:rPr lang="en-US" sz="1200" kern="1200" dirty="0">
                <a:solidFill>
                  <a:schemeClr val="tx1"/>
                </a:solidFill>
                <a:effectLst/>
                <a:latin typeface="+mn-lt"/>
                <a:ea typeface="+mn-ea"/>
                <a:cs typeface="+mn-cs"/>
              </a:rPr>
              <a:t>) is the language of flowers and cryptical communications through specific arrangements or in symbols.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Idea of floral symbolisms are threaded particularly though the Bible in the smutty book of The Song of Solomon. </a:t>
            </a:r>
            <a:r>
              <a:rPr lang="en-US" sz="1200" u="sng" kern="1200" dirty="0">
                <a:solidFill>
                  <a:schemeClr val="tx1"/>
                </a:solidFill>
                <a:effectLst/>
                <a:latin typeface="+mn-lt"/>
                <a:ea typeface="+mn-ea"/>
                <a:cs typeface="+mn-cs"/>
                <a:hlinkClick r:id="rId3"/>
              </a:rPr>
              <a:t>Flowers made a statement</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 the easy route, sure, rose sends a love, romance, beauty, perfection message.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Or you can be more exacting with Peonies - romance, prosperity, bashfulness;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or show her you are willing to spend a little more and tell her you are significantly joyful, deeply old-fashioned in love by handing her a gardenia.</a:t>
            </a:r>
          </a:p>
          <a:p>
            <a:endParaRPr lang="en-US" dirty="0"/>
          </a:p>
        </p:txBody>
      </p:sp>
      <p:sp>
        <p:nvSpPr>
          <p:cNvPr id="4" name="Slide Number Placeholder 3"/>
          <p:cNvSpPr>
            <a:spLocks noGrp="1"/>
          </p:cNvSpPr>
          <p:nvPr>
            <p:ph type="sldNum" sz="quarter" idx="5"/>
          </p:nvPr>
        </p:nvSpPr>
        <p:spPr/>
        <p:txBody>
          <a:bodyPr/>
          <a:lstStyle/>
          <a:p>
            <a:fld id="{7F43D67A-461B-460E-858D-D942E27DC59F}" type="slidenum">
              <a:rPr lang="en-US" smtClean="0"/>
              <a:t>6</a:t>
            </a:fld>
            <a:endParaRPr lang="en-US"/>
          </a:p>
        </p:txBody>
      </p:sp>
    </p:spTree>
    <p:extLst>
      <p:ext uri="{BB962C8B-B14F-4D97-AF65-F5344CB8AC3E}">
        <p14:creationId xmlns:p14="http://schemas.microsoft.com/office/powerpoint/2010/main" val="2234141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Around 1837, Queen Victoria taught the world what it meant to be lavished upon.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 only the giving of flowers, but when you have money and influence like she did, the gifts will come in many more kinds of packages.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She was the start of turning Valentine’s Day into a commercialized frenzy.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Thanks to her influence, prudish Victorians adored showering each other with Valentine’s Day gifts</a:t>
            </a:r>
            <a:endParaRPr lang="en-US" dirty="0"/>
          </a:p>
        </p:txBody>
      </p:sp>
      <p:sp>
        <p:nvSpPr>
          <p:cNvPr id="4" name="Slide Number Placeholder 3"/>
          <p:cNvSpPr>
            <a:spLocks noGrp="1"/>
          </p:cNvSpPr>
          <p:nvPr>
            <p:ph type="sldNum" sz="quarter" idx="5"/>
          </p:nvPr>
        </p:nvSpPr>
        <p:spPr/>
        <p:txBody>
          <a:bodyPr/>
          <a:lstStyle/>
          <a:p>
            <a:fld id="{7F43D67A-461B-460E-858D-D942E27DC59F}" type="slidenum">
              <a:rPr lang="en-US" smtClean="0"/>
              <a:t>7</a:t>
            </a:fld>
            <a:endParaRPr lang="en-US"/>
          </a:p>
        </p:txBody>
      </p:sp>
    </p:spTree>
    <p:extLst>
      <p:ext uri="{BB962C8B-B14F-4D97-AF65-F5344CB8AC3E}">
        <p14:creationId xmlns:p14="http://schemas.microsoft.com/office/powerpoint/2010/main" val="3897417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of the other Valentine’s Day staple?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Early 1800s J.S. Fry &amp; Sons took the Aztec cocoa drink and figured out how to produced the first modern bar of chocolate. However, Fry only produced these wares on a small scale.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Enter Richard Cadbury. In 1847, British chocolate maker. Richard Cadbury recognized a great marketing opportunity for the new chocolates and started selling them in beautiful decorated boxes of his own design. These boxes had the added purpose of storing the love letters after the chocolate was gone. So it can be said that Cadbury connected chocolate to Valentine’s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US Harrisburg PA </a:t>
            </a:r>
            <a:r>
              <a:rPr lang="en-US" sz="1200" kern="1200" dirty="0">
                <a:solidFill>
                  <a:schemeClr val="tx1"/>
                </a:solidFill>
                <a:effectLst/>
                <a:latin typeface="+mn-lt"/>
                <a:ea typeface="+mn-ea"/>
                <a:cs typeface="+mn-cs"/>
                <a:sym typeface="Wingdings" panose="05000000000000000000" pitchFamily="2" charset="2"/>
              </a:rPr>
              <a:t></a:t>
            </a:r>
            <a:r>
              <a:rPr lang="en-US" sz="1200" kern="1200" dirty="0">
                <a:solidFill>
                  <a:schemeClr val="tx1"/>
                </a:solidFill>
                <a:effectLst/>
                <a:latin typeface="+mn-lt"/>
                <a:ea typeface="+mn-ea"/>
                <a:cs typeface="+mn-cs"/>
              </a:rPr>
              <a:t>Of course, innovation would not end there; Hershey laid out chocolate kisses in 1907, 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Colorado</a:t>
            </a:r>
            <a:r>
              <a:rPr lang="en-US" sz="1200" kern="1200" dirty="0">
                <a:solidFill>
                  <a:schemeClr val="tx1"/>
                </a:solidFill>
                <a:effectLst/>
                <a:latin typeface="+mn-lt"/>
                <a:ea typeface="+mn-ea"/>
                <a:cs typeface="+mn-cs"/>
                <a:sym typeface="Wingdings" panose="05000000000000000000" pitchFamily="2" charset="2"/>
              </a:rPr>
              <a:t> </a:t>
            </a:r>
            <a:r>
              <a:rPr lang="en-US" sz="1200" kern="1200" dirty="0">
                <a:solidFill>
                  <a:schemeClr val="tx1"/>
                </a:solidFill>
                <a:effectLst/>
                <a:latin typeface="+mn-lt"/>
                <a:ea typeface="+mn-ea"/>
                <a:cs typeface="+mn-cs"/>
              </a:rPr>
              <a:t>Clara Stover started wrapping her “Bungalow Candies” in 1923. </a:t>
            </a:r>
          </a:p>
          <a:p>
            <a:endParaRPr lang="en-US" dirty="0"/>
          </a:p>
        </p:txBody>
      </p:sp>
      <p:sp>
        <p:nvSpPr>
          <p:cNvPr id="4" name="Slide Number Placeholder 3"/>
          <p:cNvSpPr>
            <a:spLocks noGrp="1"/>
          </p:cNvSpPr>
          <p:nvPr>
            <p:ph type="sldNum" sz="quarter" idx="5"/>
          </p:nvPr>
        </p:nvSpPr>
        <p:spPr/>
        <p:txBody>
          <a:bodyPr/>
          <a:lstStyle/>
          <a:p>
            <a:fld id="{7F43D67A-461B-460E-858D-D942E27DC59F}" type="slidenum">
              <a:rPr lang="en-US" smtClean="0"/>
              <a:t>8</a:t>
            </a:fld>
            <a:endParaRPr lang="en-US"/>
          </a:p>
        </p:txBody>
      </p:sp>
    </p:spTree>
    <p:extLst>
      <p:ext uri="{BB962C8B-B14F-4D97-AF65-F5344CB8AC3E}">
        <p14:creationId xmlns:p14="http://schemas.microsoft.com/office/powerpoint/2010/main" val="3491186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Got the flowers, got the chocolate</a:t>
            </a:r>
            <a:r>
              <a:rPr lang="en-US" sz="1200" kern="1200" dirty="0">
                <a:solidFill>
                  <a:schemeClr val="tx1"/>
                </a:solidFill>
                <a:effectLst/>
                <a:latin typeface="+mn-lt"/>
                <a:ea typeface="+mn-ea"/>
                <a:cs typeface="+mn-cs"/>
                <a:sym typeface="Wingdings" panose="05000000000000000000" pitchFamily="2" charset="2"/>
              </a:rPr>
              <a:t> what makes the connection to movies &amp; wine?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Hollywood has also helped perpetuate the Valentine’s Day traditions. There are plenty of noteworthy movie moments that say this is a special day for romance, but here are two of our favorites.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happened in 1933 with Jean Harlow’s performance in the film Dinner at Eight. There we find Harlow lounging in bed, seductively nibbling her way through a box of chocolates. What a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Second, did you notice in the Disney flick, Lady and the Tramp, kids are taught early in life that in order to have a romantic dinner date with spaghetti between your paws, you must have a fiasco of Chianti to wash it all down? Honestly, there is no shortage of </a:t>
            </a:r>
            <a:r>
              <a:rPr lang="en-US" sz="1200" u="sng" kern="1200" dirty="0">
                <a:solidFill>
                  <a:schemeClr val="tx1"/>
                </a:solidFill>
                <a:effectLst/>
                <a:latin typeface="+mn-lt"/>
                <a:ea typeface="+mn-ea"/>
                <a:cs typeface="+mn-cs"/>
                <a:hlinkClick r:id="rId3"/>
              </a:rPr>
              <a:t>romantic movies</a:t>
            </a:r>
            <a:r>
              <a:rPr lang="en-US" sz="1200" kern="1200" dirty="0">
                <a:solidFill>
                  <a:schemeClr val="tx1"/>
                </a:solidFill>
                <a:effectLst/>
                <a:latin typeface="+mn-lt"/>
                <a:ea typeface="+mn-ea"/>
                <a:cs typeface="+mn-cs"/>
              </a:rPr>
              <a:t> from which to choose.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to start on our adventure of a romantic date night……….</a:t>
            </a:r>
          </a:p>
          <a:p>
            <a:endParaRPr lang="en-US" dirty="0"/>
          </a:p>
        </p:txBody>
      </p:sp>
      <p:sp>
        <p:nvSpPr>
          <p:cNvPr id="4" name="Slide Number Placeholder 3"/>
          <p:cNvSpPr>
            <a:spLocks noGrp="1"/>
          </p:cNvSpPr>
          <p:nvPr>
            <p:ph type="sldNum" sz="quarter" idx="5"/>
          </p:nvPr>
        </p:nvSpPr>
        <p:spPr/>
        <p:txBody>
          <a:bodyPr/>
          <a:lstStyle/>
          <a:p>
            <a:fld id="{7F43D67A-461B-460E-858D-D942E27DC59F}" type="slidenum">
              <a:rPr lang="en-US" smtClean="0"/>
              <a:t>9</a:t>
            </a:fld>
            <a:endParaRPr lang="en-US"/>
          </a:p>
        </p:txBody>
      </p:sp>
    </p:spTree>
    <p:extLst>
      <p:ext uri="{BB962C8B-B14F-4D97-AF65-F5344CB8AC3E}">
        <p14:creationId xmlns:p14="http://schemas.microsoft.com/office/powerpoint/2010/main" val="3141157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3CACE-2549-4C4A-915B-6969A423F2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64513D-0F93-457C-9B9E-D5AE48BDAA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20C1D4-C02D-425A-956B-A5479A2ABD42}"/>
              </a:ext>
            </a:extLst>
          </p:cNvPr>
          <p:cNvSpPr>
            <a:spLocks noGrp="1"/>
          </p:cNvSpPr>
          <p:nvPr>
            <p:ph type="dt" sz="half" idx="10"/>
          </p:nvPr>
        </p:nvSpPr>
        <p:spPr/>
        <p:txBody>
          <a:bodyPr/>
          <a:lstStyle/>
          <a:p>
            <a:fld id="{F3B6FB53-8ABA-45C4-8EF8-6C932446F428}" type="datetimeFigureOut">
              <a:rPr lang="en-US" smtClean="0"/>
              <a:t>2/15/2020</a:t>
            </a:fld>
            <a:endParaRPr lang="en-US"/>
          </a:p>
        </p:txBody>
      </p:sp>
      <p:sp>
        <p:nvSpPr>
          <p:cNvPr id="5" name="Footer Placeholder 4">
            <a:extLst>
              <a:ext uri="{FF2B5EF4-FFF2-40B4-BE49-F238E27FC236}">
                <a16:creationId xmlns:a16="http://schemas.microsoft.com/office/drawing/2014/main" id="{37A37C9A-27E6-4009-BEBC-6ACE71AC1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728E0-CA72-4CA7-8F5E-16704FA3046F}"/>
              </a:ext>
            </a:extLst>
          </p:cNvPr>
          <p:cNvSpPr>
            <a:spLocks noGrp="1"/>
          </p:cNvSpPr>
          <p:nvPr>
            <p:ph type="sldNum" sz="quarter" idx="12"/>
          </p:nvPr>
        </p:nvSpPr>
        <p:spPr/>
        <p:txBody>
          <a:bodyPr/>
          <a:lstStyle/>
          <a:p>
            <a:fld id="{FD6387AD-6D5B-4909-807A-87C99DA4E1B4}" type="slidenum">
              <a:rPr lang="en-US" smtClean="0"/>
              <a:t>‹#›</a:t>
            </a:fld>
            <a:endParaRPr lang="en-US"/>
          </a:p>
        </p:txBody>
      </p:sp>
    </p:spTree>
    <p:extLst>
      <p:ext uri="{BB962C8B-B14F-4D97-AF65-F5344CB8AC3E}">
        <p14:creationId xmlns:p14="http://schemas.microsoft.com/office/powerpoint/2010/main" val="3213489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67EC-B2EF-461B-8C95-AB6960317D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EC6DDA-5CC2-4479-8B94-6829FCCA9D6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A57FC-CAE3-46DB-88F2-1C0F64E294CA}"/>
              </a:ext>
            </a:extLst>
          </p:cNvPr>
          <p:cNvSpPr>
            <a:spLocks noGrp="1"/>
          </p:cNvSpPr>
          <p:nvPr>
            <p:ph type="dt" sz="half" idx="10"/>
          </p:nvPr>
        </p:nvSpPr>
        <p:spPr/>
        <p:txBody>
          <a:bodyPr/>
          <a:lstStyle/>
          <a:p>
            <a:fld id="{F3B6FB53-8ABA-45C4-8EF8-6C932446F428}" type="datetimeFigureOut">
              <a:rPr lang="en-US" smtClean="0"/>
              <a:t>2/15/2020</a:t>
            </a:fld>
            <a:endParaRPr lang="en-US"/>
          </a:p>
        </p:txBody>
      </p:sp>
      <p:sp>
        <p:nvSpPr>
          <p:cNvPr id="5" name="Footer Placeholder 4">
            <a:extLst>
              <a:ext uri="{FF2B5EF4-FFF2-40B4-BE49-F238E27FC236}">
                <a16:creationId xmlns:a16="http://schemas.microsoft.com/office/drawing/2014/main" id="{712D6CC4-F6DF-49A1-90CE-30EDF781D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F08479-9279-47BE-9E87-09C020D07536}"/>
              </a:ext>
            </a:extLst>
          </p:cNvPr>
          <p:cNvSpPr>
            <a:spLocks noGrp="1"/>
          </p:cNvSpPr>
          <p:nvPr>
            <p:ph type="sldNum" sz="quarter" idx="12"/>
          </p:nvPr>
        </p:nvSpPr>
        <p:spPr/>
        <p:txBody>
          <a:bodyPr/>
          <a:lstStyle/>
          <a:p>
            <a:fld id="{FD6387AD-6D5B-4909-807A-87C99DA4E1B4}" type="slidenum">
              <a:rPr lang="en-US" smtClean="0"/>
              <a:t>‹#›</a:t>
            </a:fld>
            <a:endParaRPr lang="en-US"/>
          </a:p>
        </p:txBody>
      </p:sp>
    </p:spTree>
    <p:extLst>
      <p:ext uri="{BB962C8B-B14F-4D97-AF65-F5344CB8AC3E}">
        <p14:creationId xmlns:p14="http://schemas.microsoft.com/office/powerpoint/2010/main" val="1573404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0ED359-EA4A-4DC4-8CD1-2F5F859564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DBD16C-AC9E-4531-9601-299DDBD54B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CE8A64-E595-413E-9EC1-9A3C9CD95446}"/>
              </a:ext>
            </a:extLst>
          </p:cNvPr>
          <p:cNvSpPr>
            <a:spLocks noGrp="1"/>
          </p:cNvSpPr>
          <p:nvPr>
            <p:ph type="dt" sz="half" idx="10"/>
          </p:nvPr>
        </p:nvSpPr>
        <p:spPr/>
        <p:txBody>
          <a:bodyPr/>
          <a:lstStyle/>
          <a:p>
            <a:fld id="{F3B6FB53-8ABA-45C4-8EF8-6C932446F428}" type="datetimeFigureOut">
              <a:rPr lang="en-US" smtClean="0"/>
              <a:t>2/15/2020</a:t>
            </a:fld>
            <a:endParaRPr lang="en-US"/>
          </a:p>
        </p:txBody>
      </p:sp>
      <p:sp>
        <p:nvSpPr>
          <p:cNvPr id="5" name="Footer Placeholder 4">
            <a:extLst>
              <a:ext uri="{FF2B5EF4-FFF2-40B4-BE49-F238E27FC236}">
                <a16:creationId xmlns:a16="http://schemas.microsoft.com/office/drawing/2014/main" id="{E9FB19F2-D74A-4810-9E64-EBE6CE4676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493EFC-BA3F-4218-9B48-1CCF93908040}"/>
              </a:ext>
            </a:extLst>
          </p:cNvPr>
          <p:cNvSpPr>
            <a:spLocks noGrp="1"/>
          </p:cNvSpPr>
          <p:nvPr>
            <p:ph type="sldNum" sz="quarter" idx="12"/>
          </p:nvPr>
        </p:nvSpPr>
        <p:spPr/>
        <p:txBody>
          <a:bodyPr/>
          <a:lstStyle/>
          <a:p>
            <a:fld id="{FD6387AD-6D5B-4909-807A-87C99DA4E1B4}" type="slidenum">
              <a:rPr lang="en-US" smtClean="0"/>
              <a:t>‹#›</a:t>
            </a:fld>
            <a:endParaRPr lang="en-US"/>
          </a:p>
        </p:txBody>
      </p:sp>
    </p:spTree>
    <p:extLst>
      <p:ext uri="{BB962C8B-B14F-4D97-AF65-F5344CB8AC3E}">
        <p14:creationId xmlns:p14="http://schemas.microsoft.com/office/powerpoint/2010/main" val="1601072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07AB8-0FD9-44C3-885A-1D59BFCD7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B13D4B-9601-4288-886C-A982370B878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30BB5F-B498-4AB2-BC39-BB2DEEDD672B}"/>
              </a:ext>
            </a:extLst>
          </p:cNvPr>
          <p:cNvSpPr>
            <a:spLocks noGrp="1"/>
          </p:cNvSpPr>
          <p:nvPr>
            <p:ph type="dt" sz="half" idx="10"/>
          </p:nvPr>
        </p:nvSpPr>
        <p:spPr/>
        <p:txBody>
          <a:bodyPr/>
          <a:lstStyle/>
          <a:p>
            <a:fld id="{F3B6FB53-8ABA-45C4-8EF8-6C932446F428}" type="datetimeFigureOut">
              <a:rPr lang="en-US" smtClean="0"/>
              <a:t>2/15/2020</a:t>
            </a:fld>
            <a:endParaRPr lang="en-US"/>
          </a:p>
        </p:txBody>
      </p:sp>
      <p:sp>
        <p:nvSpPr>
          <p:cNvPr id="5" name="Footer Placeholder 4">
            <a:extLst>
              <a:ext uri="{FF2B5EF4-FFF2-40B4-BE49-F238E27FC236}">
                <a16:creationId xmlns:a16="http://schemas.microsoft.com/office/drawing/2014/main" id="{0C3E719F-14B9-446A-9855-51351B5A2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08237-AC16-458E-A2E6-E6B104019B10}"/>
              </a:ext>
            </a:extLst>
          </p:cNvPr>
          <p:cNvSpPr>
            <a:spLocks noGrp="1"/>
          </p:cNvSpPr>
          <p:nvPr>
            <p:ph type="sldNum" sz="quarter" idx="12"/>
          </p:nvPr>
        </p:nvSpPr>
        <p:spPr/>
        <p:txBody>
          <a:bodyPr/>
          <a:lstStyle/>
          <a:p>
            <a:fld id="{FD6387AD-6D5B-4909-807A-87C99DA4E1B4}" type="slidenum">
              <a:rPr lang="en-US" smtClean="0"/>
              <a:t>‹#›</a:t>
            </a:fld>
            <a:endParaRPr lang="en-US"/>
          </a:p>
        </p:txBody>
      </p:sp>
    </p:spTree>
    <p:extLst>
      <p:ext uri="{BB962C8B-B14F-4D97-AF65-F5344CB8AC3E}">
        <p14:creationId xmlns:p14="http://schemas.microsoft.com/office/powerpoint/2010/main" val="4190393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36A64-2FF0-4F4A-9E0A-0FD9F9614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1A0323-BE77-4134-B9B0-34E7C6D39F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515B26-135A-4E45-A8C5-640DC5801BF2}"/>
              </a:ext>
            </a:extLst>
          </p:cNvPr>
          <p:cNvSpPr>
            <a:spLocks noGrp="1"/>
          </p:cNvSpPr>
          <p:nvPr>
            <p:ph type="dt" sz="half" idx="10"/>
          </p:nvPr>
        </p:nvSpPr>
        <p:spPr/>
        <p:txBody>
          <a:bodyPr/>
          <a:lstStyle/>
          <a:p>
            <a:fld id="{F3B6FB53-8ABA-45C4-8EF8-6C932446F428}" type="datetimeFigureOut">
              <a:rPr lang="en-US" smtClean="0"/>
              <a:t>2/15/2020</a:t>
            </a:fld>
            <a:endParaRPr lang="en-US"/>
          </a:p>
        </p:txBody>
      </p:sp>
      <p:sp>
        <p:nvSpPr>
          <p:cNvPr id="5" name="Footer Placeholder 4">
            <a:extLst>
              <a:ext uri="{FF2B5EF4-FFF2-40B4-BE49-F238E27FC236}">
                <a16:creationId xmlns:a16="http://schemas.microsoft.com/office/drawing/2014/main" id="{C539CBDC-9957-47C9-A668-ABB332F8B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17D1CB-EB29-4420-892F-36B44AF7AF26}"/>
              </a:ext>
            </a:extLst>
          </p:cNvPr>
          <p:cNvSpPr>
            <a:spLocks noGrp="1"/>
          </p:cNvSpPr>
          <p:nvPr>
            <p:ph type="sldNum" sz="quarter" idx="12"/>
          </p:nvPr>
        </p:nvSpPr>
        <p:spPr/>
        <p:txBody>
          <a:bodyPr/>
          <a:lstStyle/>
          <a:p>
            <a:fld id="{FD6387AD-6D5B-4909-807A-87C99DA4E1B4}" type="slidenum">
              <a:rPr lang="en-US" smtClean="0"/>
              <a:t>‹#›</a:t>
            </a:fld>
            <a:endParaRPr lang="en-US"/>
          </a:p>
        </p:txBody>
      </p:sp>
    </p:spTree>
    <p:extLst>
      <p:ext uri="{BB962C8B-B14F-4D97-AF65-F5344CB8AC3E}">
        <p14:creationId xmlns:p14="http://schemas.microsoft.com/office/powerpoint/2010/main" val="3929386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945F5-BCFB-4AE8-ACA2-8CF321F91F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63F791-887B-4829-A051-04CBF4A0ACD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754722-8FB9-413F-8C41-894B0590C2A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89B88F-4C36-49A6-BAC0-2F8C27641E17}"/>
              </a:ext>
            </a:extLst>
          </p:cNvPr>
          <p:cNvSpPr>
            <a:spLocks noGrp="1"/>
          </p:cNvSpPr>
          <p:nvPr>
            <p:ph type="dt" sz="half" idx="10"/>
          </p:nvPr>
        </p:nvSpPr>
        <p:spPr/>
        <p:txBody>
          <a:bodyPr/>
          <a:lstStyle/>
          <a:p>
            <a:fld id="{F3B6FB53-8ABA-45C4-8EF8-6C932446F428}" type="datetimeFigureOut">
              <a:rPr lang="en-US" smtClean="0"/>
              <a:t>2/15/2020</a:t>
            </a:fld>
            <a:endParaRPr lang="en-US"/>
          </a:p>
        </p:txBody>
      </p:sp>
      <p:sp>
        <p:nvSpPr>
          <p:cNvPr id="6" name="Footer Placeholder 5">
            <a:extLst>
              <a:ext uri="{FF2B5EF4-FFF2-40B4-BE49-F238E27FC236}">
                <a16:creationId xmlns:a16="http://schemas.microsoft.com/office/drawing/2014/main" id="{2CF9CD83-C9FC-44ED-9E62-1F9AE42C3A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4E3E05-0F45-45AA-A4D4-84DF61448562}"/>
              </a:ext>
            </a:extLst>
          </p:cNvPr>
          <p:cNvSpPr>
            <a:spLocks noGrp="1"/>
          </p:cNvSpPr>
          <p:nvPr>
            <p:ph type="sldNum" sz="quarter" idx="12"/>
          </p:nvPr>
        </p:nvSpPr>
        <p:spPr/>
        <p:txBody>
          <a:bodyPr/>
          <a:lstStyle/>
          <a:p>
            <a:fld id="{FD6387AD-6D5B-4909-807A-87C99DA4E1B4}" type="slidenum">
              <a:rPr lang="en-US" smtClean="0"/>
              <a:t>‹#›</a:t>
            </a:fld>
            <a:endParaRPr lang="en-US"/>
          </a:p>
        </p:txBody>
      </p:sp>
    </p:spTree>
    <p:extLst>
      <p:ext uri="{BB962C8B-B14F-4D97-AF65-F5344CB8AC3E}">
        <p14:creationId xmlns:p14="http://schemas.microsoft.com/office/powerpoint/2010/main" val="4238036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FD8AB-7F6D-4C59-AA32-8E23A22E6C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490BF3-465E-4B4B-802D-E75232B23E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9AAC8B6-BB7F-47F3-945A-49E6B97B20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7AA344-0A80-4EBA-B89D-8A14F6CF7B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23EF010-4477-42FB-B96D-77512159DF6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B748A5-D62F-4A21-B96A-6082194E2087}"/>
              </a:ext>
            </a:extLst>
          </p:cNvPr>
          <p:cNvSpPr>
            <a:spLocks noGrp="1"/>
          </p:cNvSpPr>
          <p:nvPr>
            <p:ph type="dt" sz="half" idx="10"/>
          </p:nvPr>
        </p:nvSpPr>
        <p:spPr/>
        <p:txBody>
          <a:bodyPr/>
          <a:lstStyle/>
          <a:p>
            <a:fld id="{F3B6FB53-8ABA-45C4-8EF8-6C932446F428}" type="datetimeFigureOut">
              <a:rPr lang="en-US" smtClean="0"/>
              <a:t>2/15/2020</a:t>
            </a:fld>
            <a:endParaRPr lang="en-US"/>
          </a:p>
        </p:txBody>
      </p:sp>
      <p:sp>
        <p:nvSpPr>
          <p:cNvPr id="8" name="Footer Placeholder 7">
            <a:extLst>
              <a:ext uri="{FF2B5EF4-FFF2-40B4-BE49-F238E27FC236}">
                <a16:creationId xmlns:a16="http://schemas.microsoft.com/office/drawing/2014/main" id="{274CF4F4-32B2-40B7-8F7C-8B7698740F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EEFBC7-02E1-499A-8BED-53DBCDAA0A25}"/>
              </a:ext>
            </a:extLst>
          </p:cNvPr>
          <p:cNvSpPr>
            <a:spLocks noGrp="1"/>
          </p:cNvSpPr>
          <p:nvPr>
            <p:ph type="sldNum" sz="quarter" idx="12"/>
          </p:nvPr>
        </p:nvSpPr>
        <p:spPr/>
        <p:txBody>
          <a:bodyPr/>
          <a:lstStyle/>
          <a:p>
            <a:fld id="{FD6387AD-6D5B-4909-807A-87C99DA4E1B4}" type="slidenum">
              <a:rPr lang="en-US" smtClean="0"/>
              <a:t>‹#›</a:t>
            </a:fld>
            <a:endParaRPr lang="en-US"/>
          </a:p>
        </p:txBody>
      </p:sp>
    </p:spTree>
    <p:extLst>
      <p:ext uri="{BB962C8B-B14F-4D97-AF65-F5344CB8AC3E}">
        <p14:creationId xmlns:p14="http://schemas.microsoft.com/office/powerpoint/2010/main" val="2086447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91A46-C163-407A-A305-00A6038333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42EA1D-0D6A-4614-8413-AD944D15FB5F}"/>
              </a:ext>
            </a:extLst>
          </p:cNvPr>
          <p:cNvSpPr>
            <a:spLocks noGrp="1"/>
          </p:cNvSpPr>
          <p:nvPr>
            <p:ph type="dt" sz="half" idx="10"/>
          </p:nvPr>
        </p:nvSpPr>
        <p:spPr/>
        <p:txBody>
          <a:bodyPr/>
          <a:lstStyle/>
          <a:p>
            <a:fld id="{F3B6FB53-8ABA-45C4-8EF8-6C932446F428}" type="datetimeFigureOut">
              <a:rPr lang="en-US" smtClean="0"/>
              <a:t>2/15/2020</a:t>
            </a:fld>
            <a:endParaRPr lang="en-US"/>
          </a:p>
        </p:txBody>
      </p:sp>
      <p:sp>
        <p:nvSpPr>
          <p:cNvPr id="4" name="Footer Placeholder 3">
            <a:extLst>
              <a:ext uri="{FF2B5EF4-FFF2-40B4-BE49-F238E27FC236}">
                <a16:creationId xmlns:a16="http://schemas.microsoft.com/office/drawing/2014/main" id="{1C3DFF65-5AB1-4FB2-9ABA-2702ECD583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48E936-4C89-4BBE-9350-F590289430F5}"/>
              </a:ext>
            </a:extLst>
          </p:cNvPr>
          <p:cNvSpPr>
            <a:spLocks noGrp="1"/>
          </p:cNvSpPr>
          <p:nvPr>
            <p:ph type="sldNum" sz="quarter" idx="12"/>
          </p:nvPr>
        </p:nvSpPr>
        <p:spPr/>
        <p:txBody>
          <a:bodyPr/>
          <a:lstStyle/>
          <a:p>
            <a:fld id="{FD6387AD-6D5B-4909-807A-87C99DA4E1B4}" type="slidenum">
              <a:rPr lang="en-US" smtClean="0"/>
              <a:t>‹#›</a:t>
            </a:fld>
            <a:endParaRPr lang="en-US"/>
          </a:p>
        </p:txBody>
      </p:sp>
    </p:spTree>
    <p:extLst>
      <p:ext uri="{BB962C8B-B14F-4D97-AF65-F5344CB8AC3E}">
        <p14:creationId xmlns:p14="http://schemas.microsoft.com/office/powerpoint/2010/main" val="969187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C48C7F-ACCF-49F3-BD9E-358E78BE31E0}"/>
              </a:ext>
            </a:extLst>
          </p:cNvPr>
          <p:cNvSpPr>
            <a:spLocks noGrp="1"/>
          </p:cNvSpPr>
          <p:nvPr>
            <p:ph type="dt" sz="half" idx="10"/>
          </p:nvPr>
        </p:nvSpPr>
        <p:spPr/>
        <p:txBody>
          <a:bodyPr/>
          <a:lstStyle/>
          <a:p>
            <a:fld id="{F3B6FB53-8ABA-45C4-8EF8-6C932446F428}" type="datetimeFigureOut">
              <a:rPr lang="en-US" smtClean="0"/>
              <a:t>2/15/2020</a:t>
            </a:fld>
            <a:endParaRPr lang="en-US"/>
          </a:p>
        </p:txBody>
      </p:sp>
      <p:sp>
        <p:nvSpPr>
          <p:cNvPr id="3" name="Footer Placeholder 2">
            <a:extLst>
              <a:ext uri="{FF2B5EF4-FFF2-40B4-BE49-F238E27FC236}">
                <a16:creationId xmlns:a16="http://schemas.microsoft.com/office/drawing/2014/main" id="{A03E38DB-5E76-4460-820D-572BCC299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5A0D8A-1400-4FBC-9B81-E541876EAE57}"/>
              </a:ext>
            </a:extLst>
          </p:cNvPr>
          <p:cNvSpPr>
            <a:spLocks noGrp="1"/>
          </p:cNvSpPr>
          <p:nvPr>
            <p:ph type="sldNum" sz="quarter" idx="12"/>
          </p:nvPr>
        </p:nvSpPr>
        <p:spPr/>
        <p:txBody>
          <a:bodyPr/>
          <a:lstStyle/>
          <a:p>
            <a:fld id="{FD6387AD-6D5B-4909-807A-87C99DA4E1B4}" type="slidenum">
              <a:rPr lang="en-US" smtClean="0"/>
              <a:t>‹#›</a:t>
            </a:fld>
            <a:endParaRPr lang="en-US"/>
          </a:p>
        </p:txBody>
      </p:sp>
    </p:spTree>
    <p:extLst>
      <p:ext uri="{BB962C8B-B14F-4D97-AF65-F5344CB8AC3E}">
        <p14:creationId xmlns:p14="http://schemas.microsoft.com/office/powerpoint/2010/main" val="3391556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D2E0B-9384-47E7-ABEB-246BFB9BCF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35494B-3633-410B-B54B-106AC6C9A3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C159F4-981A-4A77-91A3-153652EB2A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166D87-D7FA-4CE6-83FA-49ECA7953FAD}"/>
              </a:ext>
            </a:extLst>
          </p:cNvPr>
          <p:cNvSpPr>
            <a:spLocks noGrp="1"/>
          </p:cNvSpPr>
          <p:nvPr>
            <p:ph type="dt" sz="half" idx="10"/>
          </p:nvPr>
        </p:nvSpPr>
        <p:spPr/>
        <p:txBody>
          <a:bodyPr/>
          <a:lstStyle/>
          <a:p>
            <a:fld id="{F3B6FB53-8ABA-45C4-8EF8-6C932446F428}" type="datetimeFigureOut">
              <a:rPr lang="en-US" smtClean="0"/>
              <a:t>2/15/2020</a:t>
            </a:fld>
            <a:endParaRPr lang="en-US"/>
          </a:p>
        </p:txBody>
      </p:sp>
      <p:sp>
        <p:nvSpPr>
          <p:cNvPr id="6" name="Footer Placeholder 5">
            <a:extLst>
              <a:ext uri="{FF2B5EF4-FFF2-40B4-BE49-F238E27FC236}">
                <a16:creationId xmlns:a16="http://schemas.microsoft.com/office/drawing/2014/main" id="{C928DEC3-CF56-4342-AA40-B787A84FA2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C833DA-E135-4133-9CAA-E9C8B311E2C9}"/>
              </a:ext>
            </a:extLst>
          </p:cNvPr>
          <p:cNvSpPr>
            <a:spLocks noGrp="1"/>
          </p:cNvSpPr>
          <p:nvPr>
            <p:ph type="sldNum" sz="quarter" idx="12"/>
          </p:nvPr>
        </p:nvSpPr>
        <p:spPr/>
        <p:txBody>
          <a:bodyPr/>
          <a:lstStyle/>
          <a:p>
            <a:fld id="{FD6387AD-6D5B-4909-807A-87C99DA4E1B4}" type="slidenum">
              <a:rPr lang="en-US" smtClean="0"/>
              <a:t>‹#›</a:t>
            </a:fld>
            <a:endParaRPr lang="en-US"/>
          </a:p>
        </p:txBody>
      </p:sp>
    </p:spTree>
    <p:extLst>
      <p:ext uri="{BB962C8B-B14F-4D97-AF65-F5344CB8AC3E}">
        <p14:creationId xmlns:p14="http://schemas.microsoft.com/office/powerpoint/2010/main" val="1651491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861F7-0EE3-4E90-BBC8-02CA485612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03624D-5403-4B1E-B8F6-768FE8F4A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2AB5FAB-21A2-42C6-8018-CE36671E48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1E662A-76A8-4069-97CD-372F558F983D}"/>
              </a:ext>
            </a:extLst>
          </p:cNvPr>
          <p:cNvSpPr>
            <a:spLocks noGrp="1"/>
          </p:cNvSpPr>
          <p:nvPr>
            <p:ph type="dt" sz="half" idx="10"/>
          </p:nvPr>
        </p:nvSpPr>
        <p:spPr/>
        <p:txBody>
          <a:bodyPr/>
          <a:lstStyle/>
          <a:p>
            <a:fld id="{F3B6FB53-8ABA-45C4-8EF8-6C932446F428}" type="datetimeFigureOut">
              <a:rPr lang="en-US" smtClean="0"/>
              <a:t>2/15/2020</a:t>
            </a:fld>
            <a:endParaRPr lang="en-US"/>
          </a:p>
        </p:txBody>
      </p:sp>
      <p:sp>
        <p:nvSpPr>
          <p:cNvPr id="6" name="Footer Placeholder 5">
            <a:extLst>
              <a:ext uri="{FF2B5EF4-FFF2-40B4-BE49-F238E27FC236}">
                <a16:creationId xmlns:a16="http://schemas.microsoft.com/office/drawing/2014/main" id="{86C09776-EDF8-41BB-ACB9-B92560B9A6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BD1711-0594-4473-B9AC-1604D306042D}"/>
              </a:ext>
            </a:extLst>
          </p:cNvPr>
          <p:cNvSpPr>
            <a:spLocks noGrp="1"/>
          </p:cNvSpPr>
          <p:nvPr>
            <p:ph type="sldNum" sz="quarter" idx="12"/>
          </p:nvPr>
        </p:nvSpPr>
        <p:spPr/>
        <p:txBody>
          <a:bodyPr/>
          <a:lstStyle/>
          <a:p>
            <a:fld id="{FD6387AD-6D5B-4909-807A-87C99DA4E1B4}" type="slidenum">
              <a:rPr lang="en-US" smtClean="0"/>
              <a:t>‹#›</a:t>
            </a:fld>
            <a:endParaRPr lang="en-US"/>
          </a:p>
        </p:txBody>
      </p:sp>
    </p:spTree>
    <p:extLst>
      <p:ext uri="{BB962C8B-B14F-4D97-AF65-F5344CB8AC3E}">
        <p14:creationId xmlns:p14="http://schemas.microsoft.com/office/powerpoint/2010/main" val="403528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BDC229-A480-4D02-AB4E-1FF9077D2D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59BEDC-DEB9-4185-A31F-FB49E14478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DE9A56-EFB0-4172-B012-EA0D4B51B6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B6FB53-8ABA-45C4-8EF8-6C932446F428}" type="datetimeFigureOut">
              <a:rPr lang="en-US" smtClean="0"/>
              <a:t>2/15/2020</a:t>
            </a:fld>
            <a:endParaRPr lang="en-US"/>
          </a:p>
        </p:txBody>
      </p:sp>
      <p:sp>
        <p:nvSpPr>
          <p:cNvPr id="5" name="Footer Placeholder 4">
            <a:extLst>
              <a:ext uri="{FF2B5EF4-FFF2-40B4-BE49-F238E27FC236}">
                <a16:creationId xmlns:a16="http://schemas.microsoft.com/office/drawing/2014/main" id="{5CEB286E-CA8E-4650-9A94-2C8F27790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397859-CB76-4691-B0E2-95C344F159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387AD-6D5B-4909-807A-87C99DA4E1B4}" type="slidenum">
              <a:rPr lang="en-US" smtClean="0"/>
              <a:t>‹#›</a:t>
            </a:fld>
            <a:endParaRPr lang="en-US"/>
          </a:p>
        </p:txBody>
      </p:sp>
    </p:spTree>
    <p:extLst>
      <p:ext uri="{BB962C8B-B14F-4D97-AF65-F5344CB8AC3E}">
        <p14:creationId xmlns:p14="http://schemas.microsoft.com/office/powerpoint/2010/main" val="43576357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youtube.com/watch?v=uC2oluQZoJc" TargetMode="Externa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youtube.com/watch?v=-yNrkvFkync"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youtube.com/watch?v=7ix5bGtaIB8" TargetMode="Externa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jp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youtube.com/watch?v=Ic2AhqLWuI0" TargetMode="Externa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jp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www.youtube.com/watch?v=Z0F7YkdLkEQ" TargetMode="Externa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youtube.com/watch?v=C3i7RJCV3sg" TargetMode="Externa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hyperlink" Target="https://www.newsweek.com/valentines-day-2019-romantic-movies-best-date-night-movies-netflix-132452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hyperlink" Target="mailto:Rita@city-vino.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womansday.com/relationships/dating-marriage/g744/flower-meanings/" TargetMode="External"/><Relationship Id="rId5" Type="http://schemas.openxmlformats.org/officeDocument/2006/relationships/image" Target="../media/image9.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3E80D-609F-4351-9B07-282B58268C71}"/>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0562B2C5-E679-4E4A-BC6A-C8CD95BC8D3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7014D5D7-DB4C-4FEE-B66D-3032739DC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895971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22FB62-536A-482F-8BFA-D7DD67A0D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19"/>
            <a:ext cx="12192000" cy="6858000"/>
          </a:xfrm>
          <a:prstGeom prst="rect">
            <a:avLst/>
          </a:prstGeom>
        </p:spPr>
      </p:pic>
      <p:sp>
        <p:nvSpPr>
          <p:cNvPr id="2" name="Title 1"/>
          <p:cNvSpPr>
            <a:spLocks noGrp="1"/>
          </p:cNvSpPr>
          <p:nvPr>
            <p:ph type="title"/>
          </p:nvPr>
        </p:nvSpPr>
        <p:spPr>
          <a:xfrm>
            <a:off x="2898904" y="365125"/>
            <a:ext cx="8818174" cy="1325563"/>
          </a:xfrm>
        </p:spPr>
        <p:txBody>
          <a:bodyPr/>
          <a:lstStyle/>
          <a:p>
            <a:r>
              <a:rPr lang="en-US" b="1" dirty="0"/>
              <a:t>Sartori di Verona, Love Story Sparkling </a:t>
            </a:r>
            <a:br>
              <a:rPr lang="en-US" b="1" dirty="0"/>
            </a:br>
            <a:r>
              <a:rPr lang="en-US" b="1" dirty="0"/>
              <a:t>Soave DOC, Italy NV</a:t>
            </a:r>
            <a:endParaRPr lang="en-US" dirty="0"/>
          </a:p>
        </p:txBody>
      </p:sp>
      <p:sp>
        <p:nvSpPr>
          <p:cNvPr id="7" name="Content Placeholder 6">
            <a:extLst>
              <a:ext uri="{FF2B5EF4-FFF2-40B4-BE49-F238E27FC236}">
                <a16:creationId xmlns:a16="http://schemas.microsoft.com/office/drawing/2014/main" id="{51DE03E3-7EDC-448A-9858-28E969ABABEB}"/>
              </a:ext>
            </a:extLst>
          </p:cNvPr>
          <p:cNvSpPr>
            <a:spLocks noGrp="1"/>
          </p:cNvSpPr>
          <p:nvPr>
            <p:ph idx="1"/>
          </p:nvPr>
        </p:nvSpPr>
        <p:spPr>
          <a:xfrm>
            <a:off x="3179383" y="2560320"/>
            <a:ext cx="7365809" cy="2510441"/>
          </a:xfrm>
        </p:spPr>
        <p:txBody>
          <a:bodyPr/>
          <a:lstStyle/>
          <a:p>
            <a:pPr marL="0" indent="0">
              <a:buNone/>
            </a:pPr>
            <a:r>
              <a:rPr lang="en-US" sz="4400" dirty="0">
                <a:solidFill>
                  <a:prstClr val="black"/>
                </a:solidFill>
                <a:latin typeface="Calibri Light" panose="020F0302020204030204"/>
                <a:ea typeface="+mj-ea"/>
                <a:cs typeface="+mj-cs"/>
              </a:rPr>
              <a:t> </a:t>
            </a:r>
            <a:endParaRPr lang="en-US" sz="4400" dirty="0">
              <a:solidFill>
                <a:prstClr val="black"/>
              </a:solidFill>
              <a:latin typeface="Calibri Light" panose="020F0302020204030204"/>
            </a:endParaRPr>
          </a:p>
          <a:p>
            <a:pPr marL="0" indent="0">
              <a:buNone/>
            </a:pPr>
            <a:endParaRPr lang="en-US" dirty="0"/>
          </a:p>
        </p:txBody>
      </p:sp>
      <p:sp>
        <p:nvSpPr>
          <p:cNvPr id="3" name="TextBox 2">
            <a:extLst>
              <a:ext uri="{FF2B5EF4-FFF2-40B4-BE49-F238E27FC236}">
                <a16:creationId xmlns:a16="http://schemas.microsoft.com/office/drawing/2014/main" id="{39769E6A-01C0-4475-8B96-791269230A3A}"/>
              </a:ext>
            </a:extLst>
          </p:cNvPr>
          <p:cNvSpPr txBox="1"/>
          <p:nvPr/>
        </p:nvSpPr>
        <p:spPr>
          <a:xfrm>
            <a:off x="8160589" y="112143"/>
            <a:ext cx="184731" cy="369332"/>
          </a:xfrm>
          <a:prstGeom prst="rect">
            <a:avLst/>
          </a:prstGeom>
          <a:noFill/>
        </p:spPr>
        <p:txBody>
          <a:bodyPr wrap="none" rtlCol="0">
            <a:spAutoFit/>
          </a:bodyPr>
          <a:lstStyle/>
          <a:p>
            <a:endParaRPr lang="en-US" dirty="0"/>
          </a:p>
        </p:txBody>
      </p:sp>
      <p:pic>
        <p:nvPicPr>
          <p:cNvPr id="5" name="Picture 4" descr="A close up of a bottle&#10;&#10;Description automatically generated">
            <a:extLst>
              <a:ext uri="{FF2B5EF4-FFF2-40B4-BE49-F238E27FC236}">
                <a16:creationId xmlns:a16="http://schemas.microsoft.com/office/drawing/2014/main" id="{A9BB04E9-F0B3-4272-BBDE-E048A3EBE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437" y="410327"/>
            <a:ext cx="1896101" cy="6243846"/>
          </a:xfrm>
          <a:prstGeom prst="rect">
            <a:avLst/>
          </a:prstGeom>
        </p:spPr>
      </p:pic>
      <p:sp>
        <p:nvSpPr>
          <p:cNvPr id="4" name="TextBox 3">
            <a:extLst>
              <a:ext uri="{FF2B5EF4-FFF2-40B4-BE49-F238E27FC236}">
                <a16:creationId xmlns:a16="http://schemas.microsoft.com/office/drawing/2014/main" id="{102F01EF-316F-43C1-B89F-C4E799CBC547}"/>
              </a:ext>
            </a:extLst>
          </p:cNvPr>
          <p:cNvSpPr txBox="1"/>
          <p:nvPr/>
        </p:nvSpPr>
        <p:spPr>
          <a:xfrm>
            <a:off x="3605348" y="2272937"/>
            <a:ext cx="6035039" cy="1077218"/>
          </a:xfrm>
          <a:prstGeom prst="rect">
            <a:avLst/>
          </a:prstGeom>
          <a:noFill/>
        </p:spPr>
        <p:txBody>
          <a:bodyPr wrap="square" rtlCol="0">
            <a:spAutoFit/>
          </a:bodyPr>
          <a:lstStyle/>
          <a:p>
            <a:r>
              <a:rPr lang="en-US" sz="3200" dirty="0" err="1"/>
              <a:t>Chocolove</a:t>
            </a:r>
            <a:r>
              <a:rPr lang="en-US" sz="3200" dirty="0"/>
              <a:t> Mini Orange Peel in Dark Chocolate</a:t>
            </a:r>
          </a:p>
        </p:txBody>
      </p:sp>
      <p:sp>
        <p:nvSpPr>
          <p:cNvPr id="9" name="TextBox 8">
            <a:extLst>
              <a:ext uri="{FF2B5EF4-FFF2-40B4-BE49-F238E27FC236}">
                <a16:creationId xmlns:a16="http://schemas.microsoft.com/office/drawing/2014/main" id="{C9C6046C-A37E-452D-B0F7-5D299B7DF711}"/>
              </a:ext>
            </a:extLst>
          </p:cNvPr>
          <p:cNvSpPr txBox="1"/>
          <p:nvPr/>
        </p:nvSpPr>
        <p:spPr>
          <a:xfrm>
            <a:off x="3605348" y="4001592"/>
            <a:ext cx="6035039" cy="1077218"/>
          </a:xfrm>
          <a:prstGeom prst="rect">
            <a:avLst/>
          </a:prstGeom>
          <a:noFill/>
        </p:spPr>
        <p:txBody>
          <a:bodyPr wrap="square" rtlCol="0">
            <a:spAutoFit/>
          </a:bodyPr>
          <a:lstStyle/>
          <a:p>
            <a:r>
              <a:rPr lang="en-US" sz="3200" dirty="0">
                <a:hlinkClick r:id="rId5"/>
              </a:rPr>
              <a:t>Sparkle (2012)</a:t>
            </a:r>
            <a:endParaRPr lang="en-US" sz="3200" dirty="0"/>
          </a:p>
          <a:p>
            <a:r>
              <a:rPr lang="en-US" sz="3200" dirty="0"/>
              <a:t> </a:t>
            </a:r>
          </a:p>
        </p:txBody>
      </p:sp>
    </p:spTree>
    <p:extLst>
      <p:ext uri="{BB962C8B-B14F-4D97-AF65-F5344CB8AC3E}">
        <p14:creationId xmlns:p14="http://schemas.microsoft.com/office/powerpoint/2010/main" val="1259528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22FB62-536A-482F-8BFA-D7DD67A0D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tree with a mountain in the background&#10;&#10;Description automatically generated">
            <a:extLst>
              <a:ext uri="{FF2B5EF4-FFF2-40B4-BE49-F238E27FC236}">
                <a16:creationId xmlns:a16="http://schemas.microsoft.com/office/drawing/2014/main" id="{67AEBF71-67A8-48D0-8DE8-2A5415B732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4681" y="601491"/>
            <a:ext cx="5067375" cy="2766556"/>
          </a:xfrm>
          <a:prstGeom prst="rect">
            <a:avLst/>
          </a:prstGeom>
        </p:spPr>
      </p:pic>
      <p:pic>
        <p:nvPicPr>
          <p:cNvPr id="5" name="Picture 4" descr="A close up of a map&#10;&#10;Description automatically generated">
            <a:extLst>
              <a:ext uri="{FF2B5EF4-FFF2-40B4-BE49-F238E27FC236}">
                <a16:creationId xmlns:a16="http://schemas.microsoft.com/office/drawing/2014/main" id="{44FCE2E0-1591-4E91-B12B-D12AF48C99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562" y="2569100"/>
            <a:ext cx="7260565" cy="3986401"/>
          </a:xfrm>
          <a:prstGeom prst="rect">
            <a:avLst/>
          </a:prstGeom>
        </p:spPr>
      </p:pic>
      <p:sp>
        <p:nvSpPr>
          <p:cNvPr id="9" name="Oval 8">
            <a:extLst>
              <a:ext uri="{FF2B5EF4-FFF2-40B4-BE49-F238E27FC236}">
                <a16:creationId xmlns:a16="http://schemas.microsoft.com/office/drawing/2014/main" id="{2B04D2CB-000A-4E5E-890F-1E17B5859903}"/>
              </a:ext>
            </a:extLst>
          </p:cNvPr>
          <p:cNvSpPr/>
          <p:nvPr/>
        </p:nvSpPr>
        <p:spPr>
          <a:xfrm rot="2767726">
            <a:off x="502142" y="4482912"/>
            <a:ext cx="1066800" cy="1024240"/>
          </a:xfrm>
          <a:prstGeom prst="ellipse">
            <a:avLst/>
          </a:prstGeom>
          <a:noFill/>
          <a:ln w="76200">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7" name="Picture 6" descr="A large lawn in front of a house&#10;&#10;Description automatically generated">
            <a:extLst>
              <a:ext uri="{FF2B5EF4-FFF2-40B4-BE49-F238E27FC236}">
                <a16:creationId xmlns:a16="http://schemas.microsoft.com/office/drawing/2014/main" id="{4B17124E-F7A1-4975-AEBE-211F4838D3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486" y="371049"/>
            <a:ext cx="5379066" cy="3227440"/>
          </a:xfrm>
          <a:prstGeom prst="rect">
            <a:avLst/>
          </a:prstGeom>
        </p:spPr>
      </p:pic>
    </p:spTree>
    <p:extLst>
      <p:ext uri="{BB962C8B-B14F-4D97-AF65-F5344CB8AC3E}">
        <p14:creationId xmlns:p14="http://schemas.microsoft.com/office/powerpoint/2010/main" val="31444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22FB62-536A-482F-8BFA-D7DD67A0D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409804" y="365125"/>
            <a:ext cx="9456128" cy="1325563"/>
          </a:xfrm>
        </p:spPr>
        <p:txBody>
          <a:bodyPr/>
          <a:lstStyle/>
          <a:p>
            <a:r>
              <a:rPr lang="en-US" b="1" dirty="0"/>
              <a:t>Taken Wine Co., Complicated Red Blend Central Coast, California  2015</a:t>
            </a:r>
            <a:endParaRPr lang="en-US" dirty="0"/>
          </a:p>
        </p:txBody>
      </p:sp>
      <p:sp>
        <p:nvSpPr>
          <p:cNvPr id="7" name="Content Placeholder 6">
            <a:extLst>
              <a:ext uri="{FF2B5EF4-FFF2-40B4-BE49-F238E27FC236}">
                <a16:creationId xmlns:a16="http://schemas.microsoft.com/office/drawing/2014/main" id="{51DE03E3-7EDC-448A-9858-28E969ABABEB}"/>
              </a:ext>
            </a:extLst>
          </p:cNvPr>
          <p:cNvSpPr>
            <a:spLocks noGrp="1"/>
          </p:cNvSpPr>
          <p:nvPr>
            <p:ph idx="1"/>
          </p:nvPr>
        </p:nvSpPr>
        <p:spPr>
          <a:xfrm>
            <a:off x="3179383" y="2560320"/>
            <a:ext cx="7365809" cy="2510441"/>
          </a:xfrm>
        </p:spPr>
        <p:txBody>
          <a:bodyPr/>
          <a:lstStyle/>
          <a:p>
            <a:pPr marL="0" indent="0">
              <a:buNone/>
            </a:pPr>
            <a:r>
              <a:rPr lang="en-US" sz="4400" dirty="0">
                <a:solidFill>
                  <a:prstClr val="black"/>
                </a:solidFill>
                <a:latin typeface="Calibri Light" panose="020F0302020204030204"/>
                <a:ea typeface="+mj-ea"/>
                <a:cs typeface="+mj-cs"/>
              </a:rPr>
              <a:t> </a:t>
            </a:r>
            <a:endParaRPr lang="en-US" sz="4400" dirty="0">
              <a:solidFill>
                <a:prstClr val="black"/>
              </a:solidFill>
              <a:latin typeface="Calibri Light" panose="020F0302020204030204"/>
            </a:endParaRPr>
          </a:p>
          <a:p>
            <a:pPr marL="0" indent="0">
              <a:buNone/>
            </a:pPr>
            <a:endParaRPr lang="en-US" dirty="0"/>
          </a:p>
        </p:txBody>
      </p:sp>
      <p:sp>
        <p:nvSpPr>
          <p:cNvPr id="3" name="TextBox 2">
            <a:extLst>
              <a:ext uri="{FF2B5EF4-FFF2-40B4-BE49-F238E27FC236}">
                <a16:creationId xmlns:a16="http://schemas.microsoft.com/office/drawing/2014/main" id="{39769E6A-01C0-4475-8B96-791269230A3A}"/>
              </a:ext>
            </a:extLst>
          </p:cNvPr>
          <p:cNvSpPr txBox="1"/>
          <p:nvPr/>
        </p:nvSpPr>
        <p:spPr>
          <a:xfrm>
            <a:off x="8160589" y="112143"/>
            <a:ext cx="184731" cy="369332"/>
          </a:xfrm>
          <a:prstGeom prst="rect">
            <a:avLst/>
          </a:prstGeom>
          <a:noFill/>
        </p:spPr>
        <p:txBody>
          <a:bodyPr wrap="none" rtlCol="0">
            <a:spAutoFit/>
          </a:bodyPr>
          <a:lstStyle/>
          <a:p>
            <a:endParaRPr lang="en-US" dirty="0"/>
          </a:p>
        </p:txBody>
      </p:sp>
      <p:pic>
        <p:nvPicPr>
          <p:cNvPr id="5" name="Picture 4" descr="A picture containing photo, man, black, sitting&#10;&#10;Description automatically generated">
            <a:extLst>
              <a:ext uri="{FF2B5EF4-FFF2-40B4-BE49-F238E27FC236}">
                <a16:creationId xmlns:a16="http://schemas.microsoft.com/office/drawing/2014/main" id="{4855351D-0D9F-42B4-A3FD-AFCE2C91FE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735" y="286900"/>
            <a:ext cx="1852435" cy="6367274"/>
          </a:xfrm>
          <a:prstGeom prst="rect">
            <a:avLst/>
          </a:prstGeom>
        </p:spPr>
      </p:pic>
      <p:sp>
        <p:nvSpPr>
          <p:cNvPr id="8" name="TextBox 7">
            <a:extLst>
              <a:ext uri="{FF2B5EF4-FFF2-40B4-BE49-F238E27FC236}">
                <a16:creationId xmlns:a16="http://schemas.microsoft.com/office/drawing/2014/main" id="{1C40D4EE-C33E-4FFE-8B9D-427F6256AE43}"/>
              </a:ext>
            </a:extLst>
          </p:cNvPr>
          <p:cNvSpPr txBox="1"/>
          <p:nvPr/>
        </p:nvSpPr>
        <p:spPr>
          <a:xfrm>
            <a:off x="3605348" y="2272937"/>
            <a:ext cx="6035039" cy="1077218"/>
          </a:xfrm>
          <a:prstGeom prst="rect">
            <a:avLst/>
          </a:prstGeom>
          <a:noFill/>
        </p:spPr>
        <p:txBody>
          <a:bodyPr wrap="square" rtlCol="0">
            <a:spAutoFit/>
          </a:bodyPr>
          <a:lstStyle/>
          <a:p>
            <a:r>
              <a:rPr lang="en-US" sz="3200" dirty="0" err="1"/>
              <a:t>Chocolove</a:t>
            </a:r>
            <a:r>
              <a:rPr lang="en-US" sz="3200" dirty="0"/>
              <a:t> Strawberry Dark Chocolate</a:t>
            </a:r>
          </a:p>
        </p:txBody>
      </p:sp>
      <p:sp>
        <p:nvSpPr>
          <p:cNvPr id="9" name="TextBox 8">
            <a:extLst>
              <a:ext uri="{FF2B5EF4-FFF2-40B4-BE49-F238E27FC236}">
                <a16:creationId xmlns:a16="http://schemas.microsoft.com/office/drawing/2014/main" id="{0B227A4C-31B4-46DE-A0BC-88B329FACEE5}"/>
              </a:ext>
            </a:extLst>
          </p:cNvPr>
          <p:cNvSpPr txBox="1"/>
          <p:nvPr/>
        </p:nvSpPr>
        <p:spPr>
          <a:xfrm>
            <a:off x="3605348" y="4001592"/>
            <a:ext cx="6035039" cy="1077218"/>
          </a:xfrm>
          <a:prstGeom prst="rect">
            <a:avLst/>
          </a:prstGeom>
          <a:noFill/>
        </p:spPr>
        <p:txBody>
          <a:bodyPr wrap="square" rtlCol="0">
            <a:spAutoFit/>
          </a:bodyPr>
          <a:lstStyle/>
          <a:p>
            <a:r>
              <a:rPr lang="en-US" sz="3200" dirty="0">
                <a:hlinkClick r:id="rId5"/>
              </a:rPr>
              <a:t>Seems Like Old Times (1980)</a:t>
            </a:r>
            <a:endParaRPr lang="en-US" sz="3200" dirty="0"/>
          </a:p>
          <a:p>
            <a:r>
              <a:rPr lang="en-US" sz="3200" dirty="0"/>
              <a:t> </a:t>
            </a:r>
          </a:p>
        </p:txBody>
      </p:sp>
    </p:spTree>
    <p:extLst>
      <p:ext uri="{BB962C8B-B14F-4D97-AF65-F5344CB8AC3E}">
        <p14:creationId xmlns:p14="http://schemas.microsoft.com/office/powerpoint/2010/main" val="3343307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22FB62-536A-482F-8BFA-D7DD67A0D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098" name="Picture 2" descr="Wine Regions in California Central Coast">
            <a:extLst>
              <a:ext uri="{FF2B5EF4-FFF2-40B4-BE49-F238E27FC236}">
                <a16:creationId xmlns:a16="http://schemas.microsoft.com/office/drawing/2014/main" id="{844C6A8B-E59F-45D7-8D68-7471D15FB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77" y="2246458"/>
            <a:ext cx="5911516" cy="443440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2B04D2CB-000A-4E5E-890F-1E17B5859903}"/>
              </a:ext>
            </a:extLst>
          </p:cNvPr>
          <p:cNvSpPr/>
          <p:nvPr/>
        </p:nvSpPr>
        <p:spPr>
          <a:xfrm rot="3509392">
            <a:off x="57005" y="3740332"/>
            <a:ext cx="3281508" cy="1446657"/>
          </a:xfrm>
          <a:prstGeom prst="ellipse">
            <a:avLst/>
          </a:prstGeom>
          <a:noFill/>
          <a:ln w="76200">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2" name="Picture 1">
            <a:extLst>
              <a:ext uri="{FF2B5EF4-FFF2-40B4-BE49-F238E27FC236}">
                <a16:creationId xmlns:a16="http://schemas.microsoft.com/office/drawing/2014/main" id="{997BBEFE-A05B-4311-9787-77C6A20614EC}"/>
              </a:ext>
            </a:extLst>
          </p:cNvPr>
          <p:cNvPicPr>
            <a:picLocks noChangeAspect="1"/>
          </p:cNvPicPr>
          <p:nvPr/>
        </p:nvPicPr>
        <p:blipFill>
          <a:blip r:embed="rId5"/>
          <a:stretch>
            <a:fillRect/>
          </a:stretch>
        </p:blipFill>
        <p:spPr>
          <a:xfrm>
            <a:off x="6343940" y="245645"/>
            <a:ext cx="5225941" cy="5842334"/>
          </a:xfrm>
          <a:prstGeom prst="rect">
            <a:avLst/>
          </a:prstGeom>
        </p:spPr>
      </p:pic>
      <p:pic>
        <p:nvPicPr>
          <p:cNvPr id="4100" name="Picture 4">
            <a:extLst>
              <a:ext uri="{FF2B5EF4-FFF2-40B4-BE49-F238E27FC236}">
                <a16:creationId xmlns:a16="http://schemas.microsoft.com/office/drawing/2014/main" id="{46558344-5049-4B22-898B-277AF2138C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475" y="245645"/>
            <a:ext cx="3514725" cy="182367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08D1B679-0C04-4A72-A17A-D41490E3E124}"/>
              </a:ext>
            </a:extLst>
          </p:cNvPr>
          <p:cNvSpPr/>
          <p:nvPr/>
        </p:nvSpPr>
        <p:spPr>
          <a:xfrm rot="5400000">
            <a:off x="8614612" y="806117"/>
            <a:ext cx="770018" cy="1227221"/>
          </a:xfrm>
          <a:prstGeom prst="ellipse">
            <a:avLst/>
          </a:prstGeom>
          <a:noFill/>
          <a:ln w="76200">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9490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22FB62-536A-482F-8BFA-D7DD67A0D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621920" y="365125"/>
            <a:ext cx="7648590" cy="1325563"/>
          </a:xfrm>
        </p:spPr>
        <p:txBody>
          <a:bodyPr/>
          <a:lstStyle/>
          <a:p>
            <a:r>
              <a:rPr lang="en-US" b="1" dirty="0" err="1"/>
              <a:t>Zolo</a:t>
            </a:r>
            <a:r>
              <a:rPr lang="en-US" b="1" dirty="0"/>
              <a:t>, Petit Verdot Black </a:t>
            </a:r>
            <a:br>
              <a:rPr lang="en-US" b="1" dirty="0"/>
            </a:br>
            <a:r>
              <a:rPr lang="en-US" b="1" dirty="0"/>
              <a:t>Mendoza, Argentina 2012</a:t>
            </a:r>
            <a:endParaRPr lang="en-US" dirty="0"/>
          </a:p>
        </p:txBody>
      </p:sp>
      <p:sp>
        <p:nvSpPr>
          <p:cNvPr id="3" name="TextBox 2">
            <a:extLst>
              <a:ext uri="{FF2B5EF4-FFF2-40B4-BE49-F238E27FC236}">
                <a16:creationId xmlns:a16="http://schemas.microsoft.com/office/drawing/2014/main" id="{39769E6A-01C0-4475-8B96-791269230A3A}"/>
              </a:ext>
            </a:extLst>
          </p:cNvPr>
          <p:cNvSpPr txBox="1"/>
          <p:nvPr/>
        </p:nvSpPr>
        <p:spPr>
          <a:xfrm>
            <a:off x="8160589" y="112143"/>
            <a:ext cx="184731" cy="369332"/>
          </a:xfrm>
          <a:prstGeom prst="rect">
            <a:avLst/>
          </a:prstGeom>
          <a:noFill/>
        </p:spPr>
        <p:txBody>
          <a:bodyPr wrap="none" rtlCol="0">
            <a:spAutoFit/>
          </a:bodyPr>
          <a:lstStyle/>
          <a:p>
            <a:endParaRPr lang="en-US" dirty="0"/>
          </a:p>
        </p:txBody>
      </p:sp>
      <p:pic>
        <p:nvPicPr>
          <p:cNvPr id="10" name="Picture 9" descr="A picture containing monitor, sitting, computer, food&#10;&#10;Description automatically generated">
            <a:extLst>
              <a:ext uri="{FF2B5EF4-FFF2-40B4-BE49-F238E27FC236}">
                <a16:creationId xmlns:a16="http://schemas.microsoft.com/office/drawing/2014/main" id="{D85D5962-04BD-4CF4-99CA-43F5C2BD80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5006" y="197986"/>
            <a:ext cx="1590336" cy="6541247"/>
          </a:xfrm>
          <a:prstGeom prst="rect">
            <a:avLst/>
          </a:prstGeom>
        </p:spPr>
      </p:pic>
      <p:sp>
        <p:nvSpPr>
          <p:cNvPr id="7" name="TextBox 6">
            <a:extLst>
              <a:ext uri="{FF2B5EF4-FFF2-40B4-BE49-F238E27FC236}">
                <a16:creationId xmlns:a16="http://schemas.microsoft.com/office/drawing/2014/main" id="{B8E01046-3636-4D1C-964C-E100C2C3667D}"/>
              </a:ext>
            </a:extLst>
          </p:cNvPr>
          <p:cNvSpPr txBox="1"/>
          <p:nvPr/>
        </p:nvSpPr>
        <p:spPr>
          <a:xfrm>
            <a:off x="3605348" y="2272937"/>
            <a:ext cx="6035039" cy="1077218"/>
          </a:xfrm>
          <a:prstGeom prst="rect">
            <a:avLst/>
          </a:prstGeom>
          <a:noFill/>
        </p:spPr>
        <p:txBody>
          <a:bodyPr wrap="square" rtlCol="0">
            <a:spAutoFit/>
          </a:bodyPr>
          <a:lstStyle/>
          <a:p>
            <a:r>
              <a:rPr lang="en-US" sz="3200" dirty="0" err="1"/>
              <a:t>Chocolove</a:t>
            </a:r>
            <a:r>
              <a:rPr lang="en-US" sz="3200" dirty="0"/>
              <a:t> Cherry and Chilies Dark Chocolate</a:t>
            </a:r>
          </a:p>
        </p:txBody>
      </p:sp>
      <p:sp>
        <p:nvSpPr>
          <p:cNvPr id="8" name="TextBox 7">
            <a:extLst>
              <a:ext uri="{FF2B5EF4-FFF2-40B4-BE49-F238E27FC236}">
                <a16:creationId xmlns:a16="http://schemas.microsoft.com/office/drawing/2014/main" id="{F73B0F6F-A412-494D-8CC8-923056D11F61}"/>
              </a:ext>
            </a:extLst>
          </p:cNvPr>
          <p:cNvSpPr txBox="1"/>
          <p:nvPr/>
        </p:nvSpPr>
        <p:spPr>
          <a:xfrm>
            <a:off x="3605348" y="4001592"/>
            <a:ext cx="6035039" cy="584775"/>
          </a:xfrm>
          <a:prstGeom prst="rect">
            <a:avLst/>
          </a:prstGeom>
          <a:noFill/>
        </p:spPr>
        <p:txBody>
          <a:bodyPr wrap="square" rtlCol="0">
            <a:spAutoFit/>
          </a:bodyPr>
          <a:lstStyle/>
          <a:p>
            <a:r>
              <a:rPr lang="en-US" sz="3200" dirty="0">
                <a:hlinkClick r:id="rId5"/>
              </a:rPr>
              <a:t>Romancing the Stone (1984)</a:t>
            </a:r>
            <a:endParaRPr lang="en-US" sz="3200" dirty="0"/>
          </a:p>
        </p:txBody>
      </p:sp>
    </p:spTree>
    <p:extLst>
      <p:ext uri="{BB962C8B-B14F-4D97-AF65-F5344CB8AC3E}">
        <p14:creationId xmlns:p14="http://schemas.microsoft.com/office/powerpoint/2010/main" val="1141693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22FB62-536A-482F-8BFA-D7DD67A0D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5" y="33024"/>
            <a:ext cx="12192000" cy="6858000"/>
          </a:xfrm>
          <a:prstGeom prst="rect">
            <a:avLst/>
          </a:prstGeom>
        </p:spPr>
      </p:pic>
      <p:pic>
        <p:nvPicPr>
          <p:cNvPr id="2" name="Picture 1">
            <a:extLst>
              <a:ext uri="{FF2B5EF4-FFF2-40B4-BE49-F238E27FC236}">
                <a16:creationId xmlns:a16="http://schemas.microsoft.com/office/drawing/2014/main" id="{77370B0C-45FB-4A0F-AFDB-51E5AEFAD8BA}"/>
              </a:ext>
            </a:extLst>
          </p:cNvPr>
          <p:cNvPicPr>
            <a:picLocks noChangeAspect="1"/>
          </p:cNvPicPr>
          <p:nvPr/>
        </p:nvPicPr>
        <p:blipFill>
          <a:blip r:embed="rId4"/>
          <a:stretch>
            <a:fillRect/>
          </a:stretch>
        </p:blipFill>
        <p:spPr>
          <a:xfrm>
            <a:off x="8862420" y="1079863"/>
            <a:ext cx="3319585" cy="4941511"/>
          </a:xfrm>
          <a:prstGeom prst="rect">
            <a:avLst/>
          </a:prstGeom>
        </p:spPr>
      </p:pic>
      <p:pic>
        <p:nvPicPr>
          <p:cNvPr id="3" name="Picture 2">
            <a:extLst>
              <a:ext uri="{FF2B5EF4-FFF2-40B4-BE49-F238E27FC236}">
                <a16:creationId xmlns:a16="http://schemas.microsoft.com/office/drawing/2014/main" id="{24E87A49-0BE4-43A0-8493-21DDCFC5E031}"/>
              </a:ext>
            </a:extLst>
          </p:cNvPr>
          <p:cNvPicPr>
            <a:picLocks noChangeAspect="1"/>
          </p:cNvPicPr>
          <p:nvPr/>
        </p:nvPicPr>
        <p:blipFill>
          <a:blip r:embed="rId5"/>
          <a:stretch>
            <a:fillRect/>
          </a:stretch>
        </p:blipFill>
        <p:spPr>
          <a:xfrm>
            <a:off x="4936105" y="61790"/>
            <a:ext cx="4044517" cy="6165980"/>
          </a:xfrm>
          <a:prstGeom prst="rect">
            <a:avLst/>
          </a:prstGeom>
        </p:spPr>
      </p:pic>
      <p:pic>
        <p:nvPicPr>
          <p:cNvPr id="5" name="Picture 4">
            <a:extLst>
              <a:ext uri="{FF2B5EF4-FFF2-40B4-BE49-F238E27FC236}">
                <a16:creationId xmlns:a16="http://schemas.microsoft.com/office/drawing/2014/main" id="{9AFEA582-D333-417A-ABA1-62AFA5318090}"/>
              </a:ext>
            </a:extLst>
          </p:cNvPr>
          <p:cNvPicPr>
            <a:picLocks noChangeAspect="1"/>
          </p:cNvPicPr>
          <p:nvPr/>
        </p:nvPicPr>
        <p:blipFill>
          <a:blip r:embed="rId6"/>
          <a:stretch>
            <a:fillRect/>
          </a:stretch>
        </p:blipFill>
        <p:spPr>
          <a:xfrm>
            <a:off x="2172381" y="1623742"/>
            <a:ext cx="3577340" cy="2460324"/>
          </a:xfrm>
          <a:prstGeom prst="rect">
            <a:avLst/>
          </a:prstGeom>
        </p:spPr>
      </p:pic>
      <p:sp>
        <p:nvSpPr>
          <p:cNvPr id="9" name="Oval 8">
            <a:extLst>
              <a:ext uri="{FF2B5EF4-FFF2-40B4-BE49-F238E27FC236}">
                <a16:creationId xmlns:a16="http://schemas.microsoft.com/office/drawing/2014/main" id="{2B04D2CB-000A-4E5E-890F-1E17B5859903}"/>
              </a:ext>
            </a:extLst>
          </p:cNvPr>
          <p:cNvSpPr/>
          <p:nvPr/>
        </p:nvSpPr>
        <p:spPr>
          <a:xfrm rot="2767726">
            <a:off x="6188516" y="1445754"/>
            <a:ext cx="280746" cy="254388"/>
          </a:xfrm>
          <a:prstGeom prst="ellipse">
            <a:avLst/>
          </a:prstGeom>
          <a:noFill/>
          <a:ln w="28575">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C3B1E599-4E52-4091-888C-5AC50C6D7901}"/>
              </a:ext>
            </a:extLst>
          </p:cNvPr>
          <p:cNvPicPr>
            <a:picLocks noChangeAspect="1"/>
          </p:cNvPicPr>
          <p:nvPr/>
        </p:nvPicPr>
        <p:blipFill>
          <a:blip r:embed="rId7"/>
          <a:stretch>
            <a:fillRect/>
          </a:stretch>
        </p:blipFill>
        <p:spPr>
          <a:xfrm>
            <a:off x="78911" y="483171"/>
            <a:ext cx="2533650" cy="4581525"/>
          </a:xfrm>
          <a:prstGeom prst="rect">
            <a:avLst/>
          </a:prstGeom>
        </p:spPr>
      </p:pic>
      <p:pic>
        <p:nvPicPr>
          <p:cNvPr id="4" name="Picture 3">
            <a:extLst>
              <a:ext uri="{FF2B5EF4-FFF2-40B4-BE49-F238E27FC236}">
                <a16:creationId xmlns:a16="http://schemas.microsoft.com/office/drawing/2014/main" id="{34C4086C-025B-4895-99D1-598855CFD9B2}"/>
              </a:ext>
            </a:extLst>
          </p:cNvPr>
          <p:cNvPicPr>
            <a:picLocks noChangeAspect="1"/>
          </p:cNvPicPr>
          <p:nvPr/>
        </p:nvPicPr>
        <p:blipFill>
          <a:blip r:embed="rId8"/>
          <a:stretch>
            <a:fillRect/>
          </a:stretch>
        </p:blipFill>
        <p:spPr>
          <a:xfrm>
            <a:off x="108431" y="4084066"/>
            <a:ext cx="5962650" cy="2410844"/>
          </a:xfrm>
          <a:prstGeom prst="rect">
            <a:avLst/>
          </a:prstGeom>
        </p:spPr>
      </p:pic>
    </p:spTree>
    <p:extLst>
      <p:ext uri="{BB962C8B-B14F-4D97-AF65-F5344CB8AC3E}">
        <p14:creationId xmlns:p14="http://schemas.microsoft.com/office/powerpoint/2010/main" val="150412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22FB62-536A-482F-8BFA-D7DD67A0D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835108" y="365125"/>
            <a:ext cx="8626788" cy="1325563"/>
          </a:xfrm>
        </p:spPr>
        <p:txBody>
          <a:bodyPr/>
          <a:lstStyle/>
          <a:p>
            <a:r>
              <a:rPr lang="en-US" b="1" dirty="0"/>
              <a:t>Ernie Els, Big Easy Red Stellenbosch, </a:t>
            </a:r>
            <a:br>
              <a:rPr lang="en-US" b="1" dirty="0"/>
            </a:br>
            <a:r>
              <a:rPr lang="en-US" b="1" dirty="0"/>
              <a:t>South Africa 2017</a:t>
            </a:r>
            <a:endParaRPr lang="en-US" dirty="0"/>
          </a:p>
        </p:txBody>
      </p:sp>
      <p:sp>
        <p:nvSpPr>
          <p:cNvPr id="7" name="Content Placeholder 6">
            <a:extLst>
              <a:ext uri="{FF2B5EF4-FFF2-40B4-BE49-F238E27FC236}">
                <a16:creationId xmlns:a16="http://schemas.microsoft.com/office/drawing/2014/main" id="{51DE03E3-7EDC-448A-9858-28E969ABABEB}"/>
              </a:ext>
            </a:extLst>
          </p:cNvPr>
          <p:cNvSpPr>
            <a:spLocks noGrp="1"/>
          </p:cNvSpPr>
          <p:nvPr>
            <p:ph idx="1"/>
          </p:nvPr>
        </p:nvSpPr>
        <p:spPr>
          <a:xfrm>
            <a:off x="3179383" y="2560320"/>
            <a:ext cx="7365809" cy="2510441"/>
          </a:xfrm>
        </p:spPr>
        <p:txBody>
          <a:bodyPr/>
          <a:lstStyle/>
          <a:p>
            <a:pPr marL="0" indent="0">
              <a:buNone/>
            </a:pPr>
            <a:r>
              <a:rPr lang="en-US" sz="4400">
                <a:solidFill>
                  <a:prstClr val="black"/>
                </a:solidFill>
                <a:latin typeface="Calibri Light" panose="020F0302020204030204"/>
                <a:ea typeface="+mj-ea"/>
                <a:cs typeface="+mj-cs"/>
              </a:rPr>
              <a:t> </a:t>
            </a:r>
            <a:endParaRPr lang="en-US" sz="4400">
              <a:solidFill>
                <a:prstClr val="black"/>
              </a:solidFill>
              <a:latin typeface="Calibri Light" panose="020F0302020204030204"/>
            </a:endParaRPr>
          </a:p>
          <a:p>
            <a:pPr marL="0" indent="0">
              <a:buNone/>
            </a:pPr>
            <a:endParaRPr lang="en-US" dirty="0"/>
          </a:p>
        </p:txBody>
      </p:sp>
      <p:sp>
        <p:nvSpPr>
          <p:cNvPr id="3" name="TextBox 2">
            <a:extLst>
              <a:ext uri="{FF2B5EF4-FFF2-40B4-BE49-F238E27FC236}">
                <a16:creationId xmlns:a16="http://schemas.microsoft.com/office/drawing/2014/main" id="{39769E6A-01C0-4475-8B96-791269230A3A}"/>
              </a:ext>
            </a:extLst>
          </p:cNvPr>
          <p:cNvSpPr txBox="1"/>
          <p:nvPr/>
        </p:nvSpPr>
        <p:spPr>
          <a:xfrm>
            <a:off x="8160589" y="112143"/>
            <a:ext cx="184731" cy="369332"/>
          </a:xfrm>
          <a:prstGeom prst="rect">
            <a:avLst/>
          </a:prstGeom>
          <a:noFill/>
        </p:spPr>
        <p:txBody>
          <a:bodyPr wrap="none" rtlCol="0">
            <a:spAutoFit/>
          </a:bodyPr>
          <a:lstStyle/>
          <a:p>
            <a:endParaRPr lang="en-US" dirty="0"/>
          </a:p>
        </p:txBody>
      </p:sp>
      <p:pic>
        <p:nvPicPr>
          <p:cNvPr id="5" name="Picture 4" descr="A close up of a bottle&#10;&#10;Description automatically generated">
            <a:extLst>
              <a:ext uri="{FF2B5EF4-FFF2-40B4-BE49-F238E27FC236}">
                <a16:creationId xmlns:a16="http://schemas.microsoft.com/office/drawing/2014/main" id="{4166924B-35C5-4ADF-9DE1-B1439212D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575" y="569749"/>
            <a:ext cx="1480542" cy="6084423"/>
          </a:xfrm>
          <a:prstGeom prst="rect">
            <a:avLst/>
          </a:prstGeom>
        </p:spPr>
      </p:pic>
      <p:sp>
        <p:nvSpPr>
          <p:cNvPr id="9" name="TextBox 8">
            <a:extLst>
              <a:ext uri="{FF2B5EF4-FFF2-40B4-BE49-F238E27FC236}">
                <a16:creationId xmlns:a16="http://schemas.microsoft.com/office/drawing/2014/main" id="{1224F0C1-F4BE-4A86-BE81-4A0F8DD9F5A8}"/>
              </a:ext>
            </a:extLst>
          </p:cNvPr>
          <p:cNvSpPr txBox="1"/>
          <p:nvPr/>
        </p:nvSpPr>
        <p:spPr>
          <a:xfrm>
            <a:off x="3605348" y="2272937"/>
            <a:ext cx="6035039" cy="584775"/>
          </a:xfrm>
          <a:prstGeom prst="rect">
            <a:avLst/>
          </a:prstGeom>
          <a:noFill/>
        </p:spPr>
        <p:txBody>
          <a:bodyPr wrap="square" rtlCol="0">
            <a:spAutoFit/>
          </a:bodyPr>
          <a:lstStyle/>
          <a:p>
            <a:r>
              <a:rPr lang="en-US" sz="3200" dirty="0"/>
              <a:t>Hershey Bar</a:t>
            </a:r>
          </a:p>
        </p:txBody>
      </p:sp>
      <p:sp>
        <p:nvSpPr>
          <p:cNvPr id="10" name="TextBox 9">
            <a:extLst>
              <a:ext uri="{FF2B5EF4-FFF2-40B4-BE49-F238E27FC236}">
                <a16:creationId xmlns:a16="http://schemas.microsoft.com/office/drawing/2014/main" id="{8E001462-7074-4275-839C-AA4E6CDA292D}"/>
              </a:ext>
            </a:extLst>
          </p:cNvPr>
          <p:cNvSpPr txBox="1"/>
          <p:nvPr/>
        </p:nvSpPr>
        <p:spPr>
          <a:xfrm>
            <a:off x="3605348" y="4001592"/>
            <a:ext cx="6035039" cy="584775"/>
          </a:xfrm>
          <a:prstGeom prst="rect">
            <a:avLst/>
          </a:prstGeom>
          <a:noFill/>
        </p:spPr>
        <p:txBody>
          <a:bodyPr wrap="square" rtlCol="0">
            <a:spAutoFit/>
          </a:bodyPr>
          <a:lstStyle/>
          <a:p>
            <a:r>
              <a:rPr lang="en-US" sz="3200" dirty="0">
                <a:hlinkClick r:id="rId5"/>
              </a:rPr>
              <a:t>The Big Easy (1986)</a:t>
            </a:r>
            <a:endParaRPr lang="en-US" sz="3200" dirty="0"/>
          </a:p>
        </p:txBody>
      </p:sp>
    </p:spTree>
    <p:extLst>
      <p:ext uri="{BB962C8B-B14F-4D97-AF65-F5344CB8AC3E}">
        <p14:creationId xmlns:p14="http://schemas.microsoft.com/office/powerpoint/2010/main" val="1276676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22FB62-536A-482F-8BFA-D7DD67A0D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1" y="0"/>
            <a:ext cx="12192000" cy="6858000"/>
          </a:xfrm>
          <a:prstGeom prst="rect">
            <a:avLst/>
          </a:prstGeom>
        </p:spPr>
      </p:pic>
      <p:pic>
        <p:nvPicPr>
          <p:cNvPr id="2" name="Picture 1">
            <a:extLst>
              <a:ext uri="{FF2B5EF4-FFF2-40B4-BE49-F238E27FC236}">
                <a16:creationId xmlns:a16="http://schemas.microsoft.com/office/drawing/2014/main" id="{A54FE8EF-6CA5-4F48-9A91-B2ECEBD393D2}"/>
              </a:ext>
            </a:extLst>
          </p:cNvPr>
          <p:cNvPicPr>
            <a:picLocks noChangeAspect="1"/>
          </p:cNvPicPr>
          <p:nvPr/>
        </p:nvPicPr>
        <p:blipFill>
          <a:blip r:embed="rId4"/>
          <a:stretch>
            <a:fillRect/>
          </a:stretch>
        </p:blipFill>
        <p:spPr>
          <a:xfrm>
            <a:off x="5080747" y="172897"/>
            <a:ext cx="3909040" cy="2582118"/>
          </a:xfrm>
          <a:prstGeom prst="rect">
            <a:avLst/>
          </a:prstGeom>
        </p:spPr>
      </p:pic>
      <p:pic>
        <p:nvPicPr>
          <p:cNvPr id="7" name="Picture 6">
            <a:extLst>
              <a:ext uri="{FF2B5EF4-FFF2-40B4-BE49-F238E27FC236}">
                <a16:creationId xmlns:a16="http://schemas.microsoft.com/office/drawing/2014/main" id="{64A133B8-5EDE-45A6-AC86-7E39FF5F6829}"/>
              </a:ext>
            </a:extLst>
          </p:cNvPr>
          <p:cNvPicPr>
            <a:picLocks noChangeAspect="1"/>
          </p:cNvPicPr>
          <p:nvPr/>
        </p:nvPicPr>
        <p:blipFill>
          <a:blip r:embed="rId5"/>
          <a:stretch>
            <a:fillRect/>
          </a:stretch>
        </p:blipFill>
        <p:spPr>
          <a:xfrm>
            <a:off x="276591" y="169621"/>
            <a:ext cx="5082165" cy="1359685"/>
          </a:xfrm>
          <a:prstGeom prst="rect">
            <a:avLst/>
          </a:prstGeom>
        </p:spPr>
      </p:pic>
      <p:pic>
        <p:nvPicPr>
          <p:cNvPr id="2050" name="Picture 2">
            <a:extLst>
              <a:ext uri="{FF2B5EF4-FFF2-40B4-BE49-F238E27FC236}">
                <a16:creationId xmlns:a16="http://schemas.microsoft.com/office/drawing/2014/main" id="{9AC039F7-B303-4FD1-9F6E-93C5089446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477" y="2098392"/>
            <a:ext cx="4802609" cy="41905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4F3B0C6-BB6C-464E-A968-A99D8A5D5BF4}"/>
              </a:ext>
            </a:extLst>
          </p:cNvPr>
          <p:cNvPicPr>
            <a:picLocks noChangeAspect="1"/>
          </p:cNvPicPr>
          <p:nvPr/>
        </p:nvPicPr>
        <p:blipFill>
          <a:blip r:embed="rId7"/>
          <a:stretch>
            <a:fillRect/>
          </a:stretch>
        </p:blipFill>
        <p:spPr>
          <a:xfrm>
            <a:off x="8519145" y="1511882"/>
            <a:ext cx="3565326" cy="2320465"/>
          </a:xfrm>
          <a:prstGeom prst="rect">
            <a:avLst/>
          </a:prstGeom>
        </p:spPr>
      </p:pic>
      <p:pic>
        <p:nvPicPr>
          <p:cNvPr id="5" name="Picture 4">
            <a:extLst>
              <a:ext uri="{FF2B5EF4-FFF2-40B4-BE49-F238E27FC236}">
                <a16:creationId xmlns:a16="http://schemas.microsoft.com/office/drawing/2014/main" id="{FF494D1E-A390-40E7-A5FE-ABE4E9CB36AB}"/>
              </a:ext>
            </a:extLst>
          </p:cNvPr>
          <p:cNvPicPr>
            <a:picLocks noChangeAspect="1"/>
          </p:cNvPicPr>
          <p:nvPr/>
        </p:nvPicPr>
        <p:blipFill>
          <a:blip r:embed="rId8"/>
          <a:stretch>
            <a:fillRect/>
          </a:stretch>
        </p:blipFill>
        <p:spPr>
          <a:xfrm>
            <a:off x="387618" y="1287658"/>
            <a:ext cx="2430055" cy="1574273"/>
          </a:xfrm>
          <a:prstGeom prst="rect">
            <a:avLst/>
          </a:prstGeom>
        </p:spPr>
      </p:pic>
      <p:pic>
        <p:nvPicPr>
          <p:cNvPr id="9" name="Picture 8">
            <a:extLst>
              <a:ext uri="{FF2B5EF4-FFF2-40B4-BE49-F238E27FC236}">
                <a16:creationId xmlns:a16="http://schemas.microsoft.com/office/drawing/2014/main" id="{0A7E26D0-936C-4C2A-A721-BE86EA7E260A}"/>
              </a:ext>
            </a:extLst>
          </p:cNvPr>
          <p:cNvPicPr>
            <a:picLocks noChangeAspect="1"/>
          </p:cNvPicPr>
          <p:nvPr/>
        </p:nvPicPr>
        <p:blipFill>
          <a:blip r:embed="rId9"/>
          <a:stretch>
            <a:fillRect/>
          </a:stretch>
        </p:blipFill>
        <p:spPr>
          <a:xfrm>
            <a:off x="4487272" y="2590999"/>
            <a:ext cx="4807288" cy="3697914"/>
          </a:xfrm>
          <a:prstGeom prst="rect">
            <a:avLst/>
          </a:prstGeom>
        </p:spPr>
      </p:pic>
      <p:pic>
        <p:nvPicPr>
          <p:cNvPr id="3" name="Picture 2">
            <a:extLst>
              <a:ext uri="{FF2B5EF4-FFF2-40B4-BE49-F238E27FC236}">
                <a16:creationId xmlns:a16="http://schemas.microsoft.com/office/drawing/2014/main" id="{2DF541AE-6514-418A-AE63-F0585BFE92DA}"/>
              </a:ext>
            </a:extLst>
          </p:cNvPr>
          <p:cNvPicPr>
            <a:picLocks noChangeAspect="1"/>
          </p:cNvPicPr>
          <p:nvPr/>
        </p:nvPicPr>
        <p:blipFill>
          <a:blip r:embed="rId10"/>
          <a:stretch>
            <a:fillRect/>
          </a:stretch>
        </p:blipFill>
        <p:spPr>
          <a:xfrm>
            <a:off x="8827096" y="4021767"/>
            <a:ext cx="2949423" cy="1973674"/>
          </a:xfrm>
          <a:prstGeom prst="rect">
            <a:avLst/>
          </a:prstGeom>
        </p:spPr>
      </p:pic>
      <p:pic>
        <p:nvPicPr>
          <p:cNvPr id="4" name="Picture 3">
            <a:extLst>
              <a:ext uri="{FF2B5EF4-FFF2-40B4-BE49-F238E27FC236}">
                <a16:creationId xmlns:a16="http://schemas.microsoft.com/office/drawing/2014/main" id="{9BE9148F-E3C8-49EE-9CAF-16EE78741211}"/>
              </a:ext>
            </a:extLst>
          </p:cNvPr>
          <p:cNvPicPr>
            <a:picLocks noChangeAspect="1"/>
          </p:cNvPicPr>
          <p:nvPr/>
        </p:nvPicPr>
        <p:blipFill>
          <a:blip r:embed="rId11"/>
          <a:stretch>
            <a:fillRect/>
          </a:stretch>
        </p:blipFill>
        <p:spPr>
          <a:xfrm>
            <a:off x="9349139" y="179088"/>
            <a:ext cx="2472842" cy="1651620"/>
          </a:xfrm>
          <a:prstGeom prst="rect">
            <a:avLst/>
          </a:prstGeom>
        </p:spPr>
      </p:pic>
      <p:sp>
        <p:nvSpPr>
          <p:cNvPr id="11" name="Arrow: Right 10">
            <a:extLst>
              <a:ext uri="{FF2B5EF4-FFF2-40B4-BE49-F238E27FC236}">
                <a16:creationId xmlns:a16="http://schemas.microsoft.com/office/drawing/2014/main" id="{878541A6-217C-454F-8B15-A9D0CA0DBEE9}"/>
              </a:ext>
            </a:extLst>
          </p:cNvPr>
          <p:cNvSpPr/>
          <p:nvPr/>
        </p:nvSpPr>
        <p:spPr>
          <a:xfrm rot="8601598">
            <a:off x="5372336" y="4757992"/>
            <a:ext cx="1939893" cy="1772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96FA0D-D1E8-4BAE-BA26-B6360E61B655}"/>
              </a:ext>
            </a:extLst>
          </p:cNvPr>
          <p:cNvSpPr/>
          <p:nvPr/>
        </p:nvSpPr>
        <p:spPr>
          <a:xfrm rot="2767726">
            <a:off x="5384471" y="5399076"/>
            <a:ext cx="155730" cy="201515"/>
          </a:xfrm>
          <a:prstGeom prst="ellipse">
            <a:avLst/>
          </a:prstGeom>
          <a:noFill/>
          <a:ln w="19050">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srgbClr val="FFFFCC"/>
              </a:solidFill>
            </a:endParaRPr>
          </a:p>
        </p:txBody>
      </p:sp>
    </p:spTree>
    <p:extLst>
      <p:ext uri="{BB962C8B-B14F-4D97-AF65-F5344CB8AC3E}">
        <p14:creationId xmlns:p14="http://schemas.microsoft.com/office/powerpoint/2010/main" val="189599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22FB62-536A-482F-8BFA-D7DD67A0D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281676" y="365125"/>
            <a:ext cx="8336366" cy="1325563"/>
          </a:xfrm>
        </p:spPr>
        <p:txBody>
          <a:bodyPr/>
          <a:lstStyle/>
          <a:p>
            <a:r>
              <a:rPr lang="en-US" b="1" dirty="0"/>
              <a:t>VDR, Very Dark Red Estate Grown </a:t>
            </a:r>
            <a:br>
              <a:rPr lang="en-US" b="1" dirty="0"/>
            </a:br>
            <a:r>
              <a:rPr lang="en-US" b="1" dirty="0"/>
              <a:t>Hames Valley, California 2015</a:t>
            </a:r>
            <a:endParaRPr lang="en-US" dirty="0"/>
          </a:p>
        </p:txBody>
      </p:sp>
      <p:sp>
        <p:nvSpPr>
          <p:cNvPr id="3" name="TextBox 2">
            <a:extLst>
              <a:ext uri="{FF2B5EF4-FFF2-40B4-BE49-F238E27FC236}">
                <a16:creationId xmlns:a16="http://schemas.microsoft.com/office/drawing/2014/main" id="{39769E6A-01C0-4475-8B96-791269230A3A}"/>
              </a:ext>
            </a:extLst>
          </p:cNvPr>
          <p:cNvSpPr txBox="1"/>
          <p:nvPr/>
        </p:nvSpPr>
        <p:spPr>
          <a:xfrm>
            <a:off x="8160589" y="112143"/>
            <a:ext cx="184731" cy="369332"/>
          </a:xfrm>
          <a:prstGeom prst="rect">
            <a:avLst/>
          </a:prstGeom>
          <a:noFill/>
        </p:spPr>
        <p:txBody>
          <a:bodyPr wrap="none" rtlCol="0">
            <a:spAutoFit/>
          </a:bodyPr>
          <a:lstStyle/>
          <a:p>
            <a:endParaRPr lang="en-US" dirty="0"/>
          </a:p>
        </p:txBody>
      </p:sp>
      <p:pic>
        <p:nvPicPr>
          <p:cNvPr id="10" name="Picture 9" descr="A picture containing food, bottle&#10;&#10;Description automatically generated">
            <a:extLst>
              <a:ext uri="{FF2B5EF4-FFF2-40B4-BE49-F238E27FC236}">
                <a16:creationId xmlns:a16="http://schemas.microsoft.com/office/drawing/2014/main" id="{CC8E2B4D-453B-4DA4-A08F-D540CE31E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212" y="365124"/>
            <a:ext cx="1865386" cy="6327315"/>
          </a:xfrm>
          <a:prstGeom prst="rect">
            <a:avLst/>
          </a:prstGeom>
        </p:spPr>
      </p:pic>
      <p:sp>
        <p:nvSpPr>
          <p:cNvPr id="7" name="TextBox 6">
            <a:extLst>
              <a:ext uri="{FF2B5EF4-FFF2-40B4-BE49-F238E27FC236}">
                <a16:creationId xmlns:a16="http://schemas.microsoft.com/office/drawing/2014/main" id="{683C6046-D88D-48DF-9774-E98B5C0AFAB8}"/>
              </a:ext>
            </a:extLst>
          </p:cNvPr>
          <p:cNvSpPr txBox="1"/>
          <p:nvPr/>
        </p:nvSpPr>
        <p:spPr>
          <a:xfrm>
            <a:off x="3605348" y="2272937"/>
            <a:ext cx="6035039" cy="1077218"/>
          </a:xfrm>
          <a:prstGeom prst="rect">
            <a:avLst/>
          </a:prstGeom>
          <a:noFill/>
        </p:spPr>
        <p:txBody>
          <a:bodyPr wrap="square" rtlCol="0">
            <a:spAutoFit/>
          </a:bodyPr>
          <a:lstStyle/>
          <a:p>
            <a:r>
              <a:rPr lang="en-US" sz="3200" dirty="0" err="1"/>
              <a:t>Chocolove</a:t>
            </a:r>
            <a:r>
              <a:rPr lang="en-US" sz="3200" dirty="0"/>
              <a:t> Mini Raspberries in Dark Chocolate </a:t>
            </a:r>
          </a:p>
        </p:txBody>
      </p:sp>
      <p:sp>
        <p:nvSpPr>
          <p:cNvPr id="8" name="TextBox 7">
            <a:extLst>
              <a:ext uri="{FF2B5EF4-FFF2-40B4-BE49-F238E27FC236}">
                <a16:creationId xmlns:a16="http://schemas.microsoft.com/office/drawing/2014/main" id="{10878AB5-6ED4-466E-A5B6-0EFDE71A0D2C}"/>
              </a:ext>
            </a:extLst>
          </p:cNvPr>
          <p:cNvSpPr txBox="1"/>
          <p:nvPr/>
        </p:nvSpPr>
        <p:spPr>
          <a:xfrm>
            <a:off x="3605348" y="4001592"/>
            <a:ext cx="6035039" cy="584775"/>
          </a:xfrm>
          <a:prstGeom prst="rect">
            <a:avLst/>
          </a:prstGeom>
          <a:noFill/>
        </p:spPr>
        <p:txBody>
          <a:bodyPr wrap="square" rtlCol="0">
            <a:spAutoFit/>
          </a:bodyPr>
          <a:lstStyle/>
          <a:p>
            <a:r>
              <a:rPr lang="en-US" sz="3200" dirty="0">
                <a:hlinkClick r:id="rId5"/>
              </a:rPr>
              <a:t>Love Story (1970)</a:t>
            </a:r>
            <a:endParaRPr lang="en-US" sz="3200" dirty="0"/>
          </a:p>
        </p:txBody>
      </p:sp>
    </p:spTree>
    <p:extLst>
      <p:ext uri="{BB962C8B-B14F-4D97-AF65-F5344CB8AC3E}">
        <p14:creationId xmlns:p14="http://schemas.microsoft.com/office/powerpoint/2010/main" val="3232570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22FB62-536A-482F-8BFA-D7DD67A0D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098" name="Picture 2" descr="Wine Regions in California Central Coast">
            <a:extLst>
              <a:ext uri="{FF2B5EF4-FFF2-40B4-BE49-F238E27FC236}">
                <a16:creationId xmlns:a16="http://schemas.microsoft.com/office/drawing/2014/main" id="{844C6A8B-E59F-45D7-8D68-7471D15FB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759" y="2121693"/>
            <a:ext cx="5911516" cy="443440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2B04D2CB-000A-4E5E-890F-1E17B5859903}"/>
              </a:ext>
            </a:extLst>
          </p:cNvPr>
          <p:cNvSpPr/>
          <p:nvPr/>
        </p:nvSpPr>
        <p:spPr>
          <a:xfrm rot="3509392">
            <a:off x="2099219" y="4562063"/>
            <a:ext cx="292775" cy="357845"/>
          </a:xfrm>
          <a:prstGeom prst="ellipse">
            <a:avLst/>
          </a:prstGeom>
          <a:noFill/>
          <a:ln w="28575">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5122" name="Picture 2" descr="Scheid Family Wines Monterey">
            <a:extLst>
              <a:ext uri="{FF2B5EF4-FFF2-40B4-BE49-F238E27FC236}">
                <a16:creationId xmlns:a16="http://schemas.microsoft.com/office/drawing/2014/main" id="{06E42D7D-9C7B-4F67-BD3D-2850FF792A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4838" y="4522668"/>
            <a:ext cx="1343025" cy="13525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9083169A-F7F5-49DE-8BAB-43C05347BD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6192" y="511365"/>
            <a:ext cx="6652707" cy="313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77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817645-014C-418E-9E79-9077ABBBA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265213" y="1495169"/>
            <a:ext cx="9144000" cy="2614409"/>
          </a:xfrm>
        </p:spPr>
        <p:txBody>
          <a:bodyPr>
            <a:normAutofit/>
          </a:bodyPr>
          <a:lstStyle/>
          <a:p>
            <a:br>
              <a:rPr lang="en-US" b="1" dirty="0"/>
            </a:br>
            <a:r>
              <a:rPr lang="en-US" b="1" dirty="0"/>
              <a:t>Wine, Chocolate, Movie</a:t>
            </a:r>
            <a:br>
              <a:rPr lang="en-US" b="1" dirty="0"/>
            </a:br>
            <a:endParaRPr lang="en-US" dirty="0"/>
          </a:p>
        </p:txBody>
      </p:sp>
      <p:pic>
        <p:nvPicPr>
          <p:cNvPr id="8" name="Picture 7" descr="A picture containing table, sitting, desk, computer&#10;&#10;Description automatically generated">
            <a:extLst>
              <a:ext uri="{FF2B5EF4-FFF2-40B4-BE49-F238E27FC236}">
                <a16:creationId xmlns:a16="http://schemas.microsoft.com/office/drawing/2014/main" id="{E7A7DF06-24E4-4E0B-9E5A-4824D521C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069" y="3222091"/>
            <a:ext cx="4545495" cy="3409121"/>
          </a:xfrm>
          <a:prstGeom prst="rect">
            <a:avLst/>
          </a:prstGeom>
        </p:spPr>
      </p:pic>
      <p:sp>
        <p:nvSpPr>
          <p:cNvPr id="3" name="Subtitle 2"/>
          <p:cNvSpPr>
            <a:spLocks noGrp="1"/>
          </p:cNvSpPr>
          <p:nvPr>
            <p:ph type="subTitle" idx="1"/>
          </p:nvPr>
        </p:nvSpPr>
        <p:spPr>
          <a:xfrm>
            <a:off x="1596189" y="3720227"/>
            <a:ext cx="9144000" cy="492617"/>
          </a:xfrm>
        </p:spPr>
        <p:txBody>
          <a:bodyPr/>
          <a:lstStyle/>
          <a:p>
            <a:r>
              <a:rPr lang="en-US" dirty="0"/>
              <a:t>February 14</a:t>
            </a:r>
            <a:r>
              <a:rPr lang="en-US" baseline="30000" dirty="0"/>
              <a:t>th</a:t>
            </a:r>
            <a:r>
              <a:rPr lang="en-US" dirty="0"/>
              <a:t>, 2020</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4481" y="383689"/>
            <a:ext cx="3146624" cy="1750985"/>
          </a:xfrm>
          <a:prstGeom prst="rect">
            <a:avLst/>
          </a:prstGeom>
        </p:spPr>
      </p:pic>
    </p:spTree>
    <p:extLst>
      <p:ext uri="{BB962C8B-B14F-4D97-AF65-F5344CB8AC3E}">
        <p14:creationId xmlns:p14="http://schemas.microsoft.com/office/powerpoint/2010/main" val="2003161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22FB62-536A-482F-8BFA-D7DD67A0D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026492" y="365125"/>
            <a:ext cx="8336366" cy="1325563"/>
          </a:xfrm>
        </p:spPr>
        <p:txBody>
          <a:bodyPr/>
          <a:lstStyle/>
          <a:p>
            <a:r>
              <a:rPr lang="en-US" b="1" dirty="0"/>
              <a:t>Doña Paula, Smoked Red Blend </a:t>
            </a:r>
            <a:br>
              <a:rPr lang="en-US" b="1" dirty="0"/>
            </a:br>
            <a:r>
              <a:rPr lang="en-US" b="1" dirty="0" err="1"/>
              <a:t>Luján</a:t>
            </a:r>
            <a:r>
              <a:rPr lang="en-US" b="1" dirty="0"/>
              <a:t> de </a:t>
            </a:r>
            <a:r>
              <a:rPr lang="en-US" b="1" dirty="0" err="1"/>
              <a:t>Cuyo</a:t>
            </a:r>
            <a:r>
              <a:rPr lang="en-US" b="1" dirty="0"/>
              <a:t>, Argentina 2017</a:t>
            </a:r>
            <a:endParaRPr lang="en-US" dirty="0"/>
          </a:p>
        </p:txBody>
      </p:sp>
      <p:sp>
        <p:nvSpPr>
          <p:cNvPr id="7" name="Content Placeholder 6">
            <a:extLst>
              <a:ext uri="{FF2B5EF4-FFF2-40B4-BE49-F238E27FC236}">
                <a16:creationId xmlns:a16="http://schemas.microsoft.com/office/drawing/2014/main" id="{51DE03E3-7EDC-448A-9858-28E969ABABEB}"/>
              </a:ext>
            </a:extLst>
          </p:cNvPr>
          <p:cNvSpPr>
            <a:spLocks noGrp="1"/>
          </p:cNvSpPr>
          <p:nvPr>
            <p:ph idx="1"/>
          </p:nvPr>
        </p:nvSpPr>
        <p:spPr>
          <a:xfrm>
            <a:off x="3179383" y="2560320"/>
            <a:ext cx="7365809" cy="2510441"/>
          </a:xfrm>
        </p:spPr>
        <p:txBody>
          <a:bodyPr/>
          <a:lstStyle/>
          <a:p>
            <a:pPr marL="0" indent="0">
              <a:buNone/>
            </a:pPr>
            <a:r>
              <a:rPr lang="en-US" sz="4400" dirty="0">
                <a:solidFill>
                  <a:prstClr val="black"/>
                </a:solidFill>
                <a:latin typeface="Calibri Light" panose="020F0302020204030204"/>
                <a:ea typeface="+mj-ea"/>
                <a:cs typeface="+mj-cs"/>
              </a:rPr>
              <a:t> </a:t>
            </a:r>
            <a:endParaRPr lang="en-US" sz="4400" dirty="0">
              <a:solidFill>
                <a:prstClr val="black"/>
              </a:solidFill>
              <a:latin typeface="Calibri Light" panose="020F0302020204030204"/>
            </a:endParaRPr>
          </a:p>
          <a:p>
            <a:pPr marL="0" indent="0">
              <a:buNone/>
            </a:pPr>
            <a:endParaRPr lang="en-US" dirty="0"/>
          </a:p>
        </p:txBody>
      </p:sp>
      <p:sp>
        <p:nvSpPr>
          <p:cNvPr id="3" name="TextBox 2">
            <a:extLst>
              <a:ext uri="{FF2B5EF4-FFF2-40B4-BE49-F238E27FC236}">
                <a16:creationId xmlns:a16="http://schemas.microsoft.com/office/drawing/2014/main" id="{39769E6A-01C0-4475-8B96-791269230A3A}"/>
              </a:ext>
            </a:extLst>
          </p:cNvPr>
          <p:cNvSpPr txBox="1"/>
          <p:nvPr/>
        </p:nvSpPr>
        <p:spPr>
          <a:xfrm>
            <a:off x="8160589" y="112143"/>
            <a:ext cx="184731" cy="369332"/>
          </a:xfrm>
          <a:prstGeom prst="rect">
            <a:avLst/>
          </a:prstGeom>
          <a:noFill/>
        </p:spPr>
        <p:txBody>
          <a:bodyPr wrap="none" rtlCol="0">
            <a:spAutoFit/>
          </a:bodyPr>
          <a:lstStyle/>
          <a:p>
            <a:endParaRPr lang="en-US" dirty="0"/>
          </a:p>
        </p:txBody>
      </p:sp>
      <p:pic>
        <p:nvPicPr>
          <p:cNvPr id="5" name="Picture 4" descr="A picture containing cup, coffee, beverage, sitting&#10;&#10;Description automatically generated">
            <a:extLst>
              <a:ext uri="{FF2B5EF4-FFF2-40B4-BE49-F238E27FC236}">
                <a16:creationId xmlns:a16="http://schemas.microsoft.com/office/drawing/2014/main" id="{1D208E1B-DACA-4FE5-9919-B00ED8360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735" y="389768"/>
            <a:ext cx="1686907" cy="6310283"/>
          </a:xfrm>
          <a:prstGeom prst="rect">
            <a:avLst/>
          </a:prstGeom>
        </p:spPr>
      </p:pic>
      <p:sp>
        <p:nvSpPr>
          <p:cNvPr id="8" name="TextBox 7">
            <a:extLst>
              <a:ext uri="{FF2B5EF4-FFF2-40B4-BE49-F238E27FC236}">
                <a16:creationId xmlns:a16="http://schemas.microsoft.com/office/drawing/2014/main" id="{9C3F3428-33FE-4F1C-A2EB-03E92403E515}"/>
              </a:ext>
            </a:extLst>
          </p:cNvPr>
          <p:cNvSpPr txBox="1"/>
          <p:nvPr/>
        </p:nvSpPr>
        <p:spPr>
          <a:xfrm>
            <a:off x="3605348" y="2272937"/>
            <a:ext cx="6035039" cy="584775"/>
          </a:xfrm>
          <a:prstGeom prst="rect">
            <a:avLst/>
          </a:prstGeom>
          <a:noFill/>
        </p:spPr>
        <p:txBody>
          <a:bodyPr wrap="square" rtlCol="0">
            <a:spAutoFit/>
          </a:bodyPr>
          <a:lstStyle/>
          <a:p>
            <a:r>
              <a:rPr lang="en-US" sz="3200" dirty="0"/>
              <a:t>Chocolate Truffle </a:t>
            </a:r>
          </a:p>
        </p:txBody>
      </p:sp>
      <p:sp>
        <p:nvSpPr>
          <p:cNvPr id="9" name="TextBox 8">
            <a:extLst>
              <a:ext uri="{FF2B5EF4-FFF2-40B4-BE49-F238E27FC236}">
                <a16:creationId xmlns:a16="http://schemas.microsoft.com/office/drawing/2014/main" id="{075BEC68-FFF8-4AB1-BA4B-669FA98E0EE4}"/>
              </a:ext>
            </a:extLst>
          </p:cNvPr>
          <p:cNvSpPr txBox="1"/>
          <p:nvPr/>
        </p:nvSpPr>
        <p:spPr>
          <a:xfrm>
            <a:off x="3605348" y="4001592"/>
            <a:ext cx="6035039" cy="584775"/>
          </a:xfrm>
          <a:prstGeom prst="rect">
            <a:avLst/>
          </a:prstGeom>
          <a:noFill/>
        </p:spPr>
        <p:txBody>
          <a:bodyPr wrap="square" rtlCol="0">
            <a:spAutoFit/>
          </a:bodyPr>
          <a:lstStyle/>
          <a:p>
            <a:r>
              <a:rPr lang="en-US" sz="3200" dirty="0">
                <a:hlinkClick r:id="rId5"/>
              </a:rPr>
              <a:t>Summer of ‘42 (1971)</a:t>
            </a:r>
            <a:endParaRPr lang="en-US" sz="3200" dirty="0"/>
          </a:p>
        </p:txBody>
      </p:sp>
    </p:spTree>
    <p:extLst>
      <p:ext uri="{BB962C8B-B14F-4D97-AF65-F5344CB8AC3E}">
        <p14:creationId xmlns:p14="http://schemas.microsoft.com/office/powerpoint/2010/main" val="2092067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75B621-B2E6-4D3A-9235-C6B959C33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2C48D03-96AD-4019-B7E4-489A93B9A2F1}"/>
              </a:ext>
            </a:extLst>
          </p:cNvPr>
          <p:cNvPicPr>
            <a:picLocks noChangeAspect="1"/>
          </p:cNvPicPr>
          <p:nvPr/>
        </p:nvPicPr>
        <p:blipFill>
          <a:blip r:embed="rId4"/>
          <a:stretch>
            <a:fillRect/>
          </a:stretch>
        </p:blipFill>
        <p:spPr>
          <a:xfrm>
            <a:off x="4624538" y="1417986"/>
            <a:ext cx="7308757" cy="4760749"/>
          </a:xfrm>
          <a:prstGeom prst="rect">
            <a:avLst/>
          </a:prstGeom>
        </p:spPr>
      </p:pic>
      <p:pic>
        <p:nvPicPr>
          <p:cNvPr id="6" name="Picture 5" descr="A picture containing outdoor, mountain, grass, field&#10;&#10;Description automatically generated">
            <a:extLst>
              <a:ext uri="{FF2B5EF4-FFF2-40B4-BE49-F238E27FC236}">
                <a16:creationId xmlns:a16="http://schemas.microsoft.com/office/drawing/2014/main" id="{1C0773D6-7BD2-4F9A-B88D-11E84597D8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225" y="613008"/>
            <a:ext cx="6372225" cy="2893808"/>
          </a:xfrm>
          <a:prstGeom prst="rect">
            <a:avLst/>
          </a:prstGeom>
        </p:spPr>
      </p:pic>
      <p:sp>
        <p:nvSpPr>
          <p:cNvPr id="3" name="Oval 2">
            <a:extLst>
              <a:ext uri="{FF2B5EF4-FFF2-40B4-BE49-F238E27FC236}">
                <a16:creationId xmlns:a16="http://schemas.microsoft.com/office/drawing/2014/main" id="{5C182CAD-C5A9-43A3-8DCD-E157EB9EA42C}"/>
              </a:ext>
            </a:extLst>
          </p:cNvPr>
          <p:cNvSpPr/>
          <p:nvPr/>
        </p:nvSpPr>
        <p:spPr>
          <a:xfrm>
            <a:off x="8390176" y="3608577"/>
            <a:ext cx="407334" cy="44767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183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22FB62-536A-482F-8BFA-D7DD67A0D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1" y="0"/>
            <a:ext cx="12192000" cy="6858000"/>
          </a:xfrm>
          <a:prstGeom prst="rect">
            <a:avLst/>
          </a:prstGeom>
        </p:spPr>
      </p:pic>
      <p:sp>
        <p:nvSpPr>
          <p:cNvPr id="2" name="TextBox 1">
            <a:extLst>
              <a:ext uri="{FF2B5EF4-FFF2-40B4-BE49-F238E27FC236}">
                <a16:creationId xmlns:a16="http://schemas.microsoft.com/office/drawing/2014/main" id="{55614F16-6484-481A-BA0B-5ABC3128394A}"/>
              </a:ext>
            </a:extLst>
          </p:cNvPr>
          <p:cNvSpPr txBox="1"/>
          <p:nvPr/>
        </p:nvSpPr>
        <p:spPr>
          <a:xfrm>
            <a:off x="1468864" y="4504660"/>
            <a:ext cx="9792694" cy="1754326"/>
          </a:xfrm>
          <a:prstGeom prst="rect">
            <a:avLst/>
          </a:prstGeom>
          <a:noFill/>
        </p:spPr>
        <p:txBody>
          <a:bodyPr wrap="square" rtlCol="0">
            <a:spAutoFit/>
          </a:bodyPr>
          <a:lstStyle/>
          <a:p>
            <a:r>
              <a:rPr lang="en-US" sz="5400" dirty="0">
                <a:hlinkClick r:id="rId4"/>
              </a:rPr>
              <a:t>50 Best Romantic Movies to Watch on Date Night</a:t>
            </a:r>
            <a:endParaRPr lang="en-US" sz="5400" dirty="0"/>
          </a:p>
        </p:txBody>
      </p:sp>
      <p:pic>
        <p:nvPicPr>
          <p:cNvPr id="4" name="Picture 3" descr="A picture containing table, sitting, desk, computer&#10;&#10;Description automatically generated">
            <a:extLst>
              <a:ext uri="{FF2B5EF4-FFF2-40B4-BE49-F238E27FC236}">
                <a16:creationId xmlns:a16="http://schemas.microsoft.com/office/drawing/2014/main" id="{E0568541-6263-4E70-8EDA-307F1EAC54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8864" y="478677"/>
            <a:ext cx="5367978" cy="4025983"/>
          </a:xfrm>
          <a:prstGeom prst="rect">
            <a:avLst/>
          </a:prstGeom>
        </p:spPr>
      </p:pic>
    </p:spTree>
    <p:extLst>
      <p:ext uri="{BB962C8B-B14F-4D97-AF65-F5344CB8AC3E}">
        <p14:creationId xmlns:p14="http://schemas.microsoft.com/office/powerpoint/2010/main" val="1163471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2FBA50-3092-4A5C-AA67-33ABD9EF8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5F0BCBC-9E68-42E2-8D1B-E1A34E69693F}"/>
              </a:ext>
            </a:extLst>
          </p:cNvPr>
          <p:cNvSpPr>
            <a:spLocks noGrp="1"/>
          </p:cNvSpPr>
          <p:nvPr>
            <p:ph type="title"/>
          </p:nvPr>
        </p:nvSpPr>
        <p:spPr>
          <a:xfrm>
            <a:off x="658091" y="5283488"/>
            <a:ext cx="10515600" cy="1325563"/>
          </a:xfrm>
        </p:spPr>
        <p:txBody>
          <a:bodyPr>
            <a:normAutofit/>
          </a:bodyPr>
          <a:lstStyle/>
          <a:p>
            <a:pPr algn="ctr"/>
            <a:r>
              <a:rPr lang="en-US" sz="2800" dirty="0"/>
              <a:t>810 Caroline St, Suite 101 |Fredericksburg, VA 22401</a:t>
            </a:r>
            <a:br>
              <a:rPr lang="en-US" sz="2800" dirty="0"/>
            </a:br>
            <a:r>
              <a:rPr lang="en-US" sz="2800" dirty="0">
                <a:hlinkClick r:id="rId4"/>
              </a:rPr>
              <a:t>Rita@city-vino.com</a:t>
            </a:r>
            <a:br>
              <a:rPr lang="en-US" sz="2800" dirty="0"/>
            </a:br>
            <a:r>
              <a:rPr lang="en-US" sz="2800" dirty="0"/>
              <a:t>540.368.0400</a:t>
            </a:r>
          </a:p>
        </p:txBody>
      </p:sp>
      <p:pic>
        <p:nvPicPr>
          <p:cNvPr id="5" name="Content Placeholder 4">
            <a:extLst>
              <a:ext uri="{FF2B5EF4-FFF2-40B4-BE49-F238E27FC236}">
                <a16:creationId xmlns:a16="http://schemas.microsoft.com/office/drawing/2014/main" id="{29687262-9772-490B-B18E-28B8D17A3BF5}"/>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186194" y="689560"/>
            <a:ext cx="7819612" cy="4351338"/>
          </a:xfrm>
        </p:spPr>
      </p:pic>
    </p:spTree>
    <p:extLst>
      <p:ext uri="{BB962C8B-B14F-4D97-AF65-F5344CB8AC3E}">
        <p14:creationId xmlns:p14="http://schemas.microsoft.com/office/powerpoint/2010/main" val="3811609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22FB62-536A-482F-8BFA-D7DD67A0D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dirty="0"/>
              <a:t>Tasting</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159876" y="241679"/>
            <a:ext cx="5836937" cy="5674212"/>
          </a:xfrm>
        </p:spPr>
      </p:pic>
      <p:sp>
        <p:nvSpPr>
          <p:cNvPr id="5" name="TextBox 4">
            <a:extLst>
              <a:ext uri="{FF2B5EF4-FFF2-40B4-BE49-F238E27FC236}">
                <a16:creationId xmlns:a16="http://schemas.microsoft.com/office/drawing/2014/main" id="{F7F4C949-5A83-4674-8848-F8622F52D25C}"/>
              </a:ext>
            </a:extLst>
          </p:cNvPr>
          <p:cNvSpPr txBox="1"/>
          <p:nvPr/>
        </p:nvSpPr>
        <p:spPr>
          <a:xfrm>
            <a:off x="560439" y="2330247"/>
            <a:ext cx="3185651" cy="3385542"/>
          </a:xfrm>
          <a:prstGeom prst="rect">
            <a:avLst/>
          </a:prstGeom>
          <a:noFill/>
        </p:spPr>
        <p:txBody>
          <a:bodyPr wrap="square" rtlCol="0">
            <a:spAutoFit/>
          </a:bodyPr>
          <a:lstStyle/>
          <a:p>
            <a:pPr marL="285750" indent="-285750">
              <a:buFont typeface="Arial" panose="020B0604020202020204" pitchFamily="34" charset="0"/>
              <a:buChar char="•"/>
            </a:pPr>
            <a:r>
              <a:rPr lang="en-US" sz="2800" dirty="0"/>
              <a:t>See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Swirl</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Smell</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Sip</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95448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861BA-FB00-40C1-A062-822967930648}"/>
              </a:ext>
            </a:extLst>
          </p:cNvPr>
          <p:cNvSpPr>
            <a:spLocks noGrp="1"/>
          </p:cNvSpPr>
          <p:nvPr>
            <p:ph type="title"/>
          </p:nvPr>
        </p:nvSpPr>
        <p:spPr/>
        <p:txBody>
          <a:bodyPr/>
          <a:lstStyle/>
          <a:p>
            <a:endParaRPr lang="en-US"/>
          </a:p>
        </p:txBody>
      </p:sp>
      <p:pic>
        <p:nvPicPr>
          <p:cNvPr id="6" name="Content Placeholder 5" descr="A close up of a flower&#10;&#10;Description automatically generated">
            <a:extLst>
              <a:ext uri="{FF2B5EF4-FFF2-40B4-BE49-F238E27FC236}">
                <a16:creationId xmlns:a16="http://schemas.microsoft.com/office/drawing/2014/main" id="{C6CC539A-4555-460C-BD98-9525C0345D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86400" y="3391694"/>
            <a:ext cx="1219200" cy="1219200"/>
          </a:xfrm>
        </p:spPr>
      </p:pic>
      <p:pic>
        <p:nvPicPr>
          <p:cNvPr id="4" name="Picture 3">
            <a:extLst>
              <a:ext uri="{FF2B5EF4-FFF2-40B4-BE49-F238E27FC236}">
                <a16:creationId xmlns:a16="http://schemas.microsoft.com/office/drawing/2014/main" id="{53DD4BE5-688C-41BE-B8A1-0D2EDE841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19"/>
            <a:ext cx="12192000" cy="6858000"/>
          </a:xfrm>
          <a:prstGeom prst="rect">
            <a:avLst/>
          </a:prstGeom>
        </p:spPr>
      </p:pic>
      <p:pic>
        <p:nvPicPr>
          <p:cNvPr id="1026" name="Picture 2" descr="Image result for valentine day">
            <a:extLst>
              <a:ext uri="{FF2B5EF4-FFF2-40B4-BE49-F238E27FC236}">
                <a16:creationId xmlns:a16="http://schemas.microsoft.com/office/drawing/2014/main" id="{AF4E45C2-2DB3-4411-9ABE-F729ACF63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352" y="325646"/>
            <a:ext cx="6132095" cy="6132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06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861BA-FB00-40C1-A062-822967930648}"/>
              </a:ext>
            </a:extLst>
          </p:cNvPr>
          <p:cNvSpPr>
            <a:spLocks noGrp="1"/>
          </p:cNvSpPr>
          <p:nvPr>
            <p:ph type="title"/>
          </p:nvPr>
        </p:nvSpPr>
        <p:spPr/>
        <p:txBody>
          <a:bodyPr/>
          <a:lstStyle/>
          <a:p>
            <a:endParaRPr lang="en-US"/>
          </a:p>
        </p:txBody>
      </p:sp>
      <p:pic>
        <p:nvPicPr>
          <p:cNvPr id="6" name="Content Placeholder 5" descr="A close up of a flower&#10;&#10;Description automatically generated">
            <a:extLst>
              <a:ext uri="{FF2B5EF4-FFF2-40B4-BE49-F238E27FC236}">
                <a16:creationId xmlns:a16="http://schemas.microsoft.com/office/drawing/2014/main" id="{C6CC539A-4555-460C-BD98-9525C0345D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86400" y="3391694"/>
            <a:ext cx="1219200" cy="1219200"/>
          </a:xfrm>
        </p:spPr>
      </p:pic>
      <p:pic>
        <p:nvPicPr>
          <p:cNvPr id="4" name="Picture 3">
            <a:extLst>
              <a:ext uri="{FF2B5EF4-FFF2-40B4-BE49-F238E27FC236}">
                <a16:creationId xmlns:a16="http://schemas.microsoft.com/office/drawing/2014/main" id="{53DD4BE5-688C-41BE-B8A1-0D2EDE841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19"/>
            <a:ext cx="12192000" cy="6858000"/>
          </a:xfrm>
          <a:prstGeom prst="rect">
            <a:avLst/>
          </a:prstGeom>
        </p:spPr>
      </p:pic>
      <p:pic>
        <p:nvPicPr>
          <p:cNvPr id="5" name="Picture 4" descr="A picture containing photo, different, group, water&#10;&#10;Description automatically generated">
            <a:extLst>
              <a:ext uri="{FF2B5EF4-FFF2-40B4-BE49-F238E27FC236}">
                <a16:creationId xmlns:a16="http://schemas.microsoft.com/office/drawing/2014/main" id="{A71A4479-448C-43A2-BA40-DCD712C152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4942" y="1130670"/>
            <a:ext cx="7972511" cy="4191998"/>
          </a:xfrm>
          <a:prstGeom prst="rect">
            <a:avLst/>
          </a:prstGeom>
        </p:spPr>
      </p:pic>
      <p:sp>
        <p:nvSpPr>
          <p:cNvPr id="7" name="TextBox 6">
            <a:extLst>
              <a:ext uri="{FF2B5EF4-FFF2-40B4-BE49-F238E27FC236}">
                <a16:creationId xmlns:a16="http://schemas.microsoft.com/office/drawing/2014/main" id="{AB91C22F-246E-4D5F-B0BF-0FB60DBCECF9}"/>
              </a:ext>
            </a:extLst>
          </p:cNvPr>
          <p:cNvSpPr txBox="1"/>
          <p:nvPr/>
        </p:nvSpPr>
        <p:spPr>
          <a:xfrm>
            <a:off x="1724941" y="5322668"/>
            <a:ext cx="7972512" cy="1323439"/>
          </a:xfrm>
          <a:prstGeom prst="rect">
            <a:avLst/>
          </a:prstGeom>
          <a:noFill/>
        </p:spPr>
        <p:txBody>
          <a:bodyPr wrap="square" rtlCol="0">
            <a:spAutoFit/>
          </a:bodyPr>
          <a:lstStyle/>
          <a:p>
            <a:r>
              <a:rPr lang="en-US" sz="4000" dirty="0"/>
              <a:t>Festival of Lupercalia –somewhere in the 6</a:t>
            </a:r>
            <a:r>
              <a:rPr lang="en-US" sz="4000" baseline="30000" dirty="0"/>
              <a:t>th</a:t>
            </a:r>
            <a:r>
              <a:rPr lang="en-US" sz="4000" dirty="0"/>
              <a:t> Century</a:t>
            </a:r>
          </a:p>
        </p:txBody>
      </p:sp>
    </p:spTree>
    <p:extLst>
      <p:ext uri="{BB962C8B-B14F-4D97-AF65-F5344CB8AC3E}">
        <p14:creationId xmlns:p14="http://schemas.microsoft.com/office/powerpoint/2010/main" val="1115255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861BA-FB00-40C1-A062-822967930648}"/>
              </a:ext>
            </a:extLst>
          </p:cNvPr>
          <p:cNvSpPr>
            <a:spLocks noGrp="1"/>
          </p:cNvSpPr>
          <p:nvPr>
            <p:ph type="title"/>
          </p:nvPr>
        </p:nvSpPr>
        <p:spPr/>
        <p:txBody>
          <a:bodyPr/>
          <a:lstStyle/>
          <a:p>
            <a:endParaRPr lang="en-US"/>
          </a:p>
        </p:txBody>
      </p:sp>
      <p:pic>
        <p:nvPicPr>
          <p:cNvPr id="6" name="Content Placeholder 5" descr="A close up of a flower&#10;&#10;Description automatically generated">
            <a:extLst>
              <a:ext uri="{FF2B5EF4-FFF2-40B4-BE49-F238E27FC236}">
                <a16:creationId xmlns:a16="http://schemas.microsoft.com/office/drawing/2014/main" id="{C6CC539A-4555-460C-BD98-9525C0345D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86400" y="3391694"/>
            <a:ext cx="1219200" cy="1219200"/>
          </a:xfrm>
        </p:spPr>
      </p:pic>
      <p:pic>
        <p:nvPicPr>
          <p:cNvPr id="4" name="Picture 3">
            <a:extLst>
              <a:ext uri="{FF2B5EF4-FFF2-40B4-BE49-F238E27FC236}">
                <a16:creationId xmlns:a16="http://schemas.microsoft.com/office/drawing/2014/main" id="{53DD4BE5-688C-41BE-B8A1-0D2EDE841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19"/>
            <a:ext cx="12192000" cy="6858000"/>
          </a:xfrm>
          <a:prstGeom prst="rect">
            <a:avLst/>
          </a:prstGeom>
        </p:spPr>
      </p:pic>
      <p:pic>
        <p:nvPicPr>
          <p:cNvPr id="5" name="Picture 4" descr="A close up of a flower&#10;&#10;Description automatically generated">
            <a:extLst>
              <a:ext uri="{FF2B5EF4-FFF2-40B4-BE49-F238E27FC236}">
                <a16:creationId xmlns:a16="http://schemas.microsoft.com/office/drawing/2014/main" id="{5F23DD36-51E9-4708-8BB0-8C62725314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2348" y="365125"/>
            <a:ext cx="6434168" cy="5008752"/>
          </a:xfrm>
          <a:prstGeom prst="rect">
            <a:avLst/>
          </a:prstGeom>
        </p:spPr>
      </p:pic>
      <p:sp>
        <p:nvSpPr>
          <p:cNvPr id="7" name="TextBox 6">
            <a:extLst>
              <a:ext uri="{FF2B5EF4-FFF2-40B4-BE49-F238E27FC236}">
                <a16:creationId xmlns:a16="http://schemas.microsoft.com/office/drawing/2014/main" id="{4408F323-4C5E-4FD0-8E08-3697CDB99F6A}"/>
              </a:ext>
            </a:extLst>
          </p:cNvPr>
          <p:cNvSpPr txBox="1"/>
          <p:nvPr/>
        </p:nvSpPr>
        <p:spPr>
          <a:xfrm>
            <a:off x="2662348" y="5373877"/>
            <a:ext cx="6434169" cy="707886"/>
          </a:xfrm>
          <a:prstGeom prst="rect">
            <a:avLst/>
          </a:prstGeom>
          <a:noFill/>
        </p:spPr>
        <p:txBody>
          <a:bodyPr wrap="square" rtlCol="0">
            <a:spAutoFit/>
          </a:bodyPr>
          <a:lstStyle/>
          <a:p>
            <a:pPr algn="ctr"/>
            <a:r>
              <a:rPr lang="en-US" sz="4000" u="sng" dirty="0">
                <a:hlinkClick r:id="rId6"/>
              </a:rPr>
              <a:t>Flowers made a statement</a:t>
            </a:r>
            <a:r>
              <a:rPr lang="en-US" dirty="0"/>
              <a:t>. </a:t>
            </a:r>
          </a:p>
        </p:txBody>
      </p:sp>
    </p:spTree>
    <p:extLst>
      <p:ext uri="{BB962C8B-B14F-4D97-AF65-F5344CB8AC3E}">
        <p14:creationId xmlns:p14="http://schemas.microsoft.com/office/powerpoint/2010/main" val="3039117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861BA-FB00-40C1-A062-822967930648}"/>
              </a:ext>
            </a:extLst>
          </p:cNvPr>
          <p:cNvSpPr>
            <a:spLocks noGrp="1"/>
          </p:cNvSpPr>
          <p:nvPr>
            <p:ph type="title"/>
          </p:nvPr>
        </p:nvSpPr>
        <p:spPr/>
        <p:txBody>
          <a:bodyPr/>
          <a:lstStyle/>
          <a:p>
            <a:endParaRPr lang="en-US"/>
          </a:p>
        </p:txBody>
      </p:sp>
      <p:pic>
        <p:nvPicPr>
          <p:cNvPr id="6" name="Content Placeholder 5" descr="A close up of a flower&#10;&#10;Description automatically generated">
            <a:extLst>
              <a:ext uri="{FF2B5EF4-FFF2-40B4-BE49-F238E27FC236}">
                <a16:creationId xmlns:a16="http://schemas.microsoft.com/office/drawing/2014/main" id="{C6CC539A-4555-460C-BD98-9525C0345D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86400" y="3391694"/>
            <a:ext cx="1219200" cy="1219200"/>
          </a:xfrm>
        </p:spPr>
      </p:pic>
      <p:pic>
        <p:nvPicPr>
          <p:cNvPr id="4" name="Picture 3">
            <a:extLst>
              <a:ext uri="{FF2B5EF4-FFF2-40B4-BE49-F238E27FC236}">
                <a16:creationId xmlns:a16="http://schemas.microsoft.com/office/drawing/2014/main" id="{53DD4BE5-688C-41BE-B8A1-0D2EDE841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19"/>
            <a:ext cx="12192000" cy="6858000"/>
          </a:xfrm>
          <a:prstGeom prst="rect">
            <a:avLst/>
          </a:prstGeom>
        </p:spPr>
      </p:pic>
      <p:pic>
        <p:nvPicPr>
          <p:cNvPr id="5" name="Picture 4" descr="A person wearing a costume&#10;&#10;Description automatically generated">
            <a:extLst>
              <a:ext uri="{FF2B5EF4-FFF2-40B4-BE49-F238E27FC236}">
                <a16:creationId xmlns:a16="http://schemas.microsoft.com/office/drawing/2014/main" id="{E5D4A8C6-86BA-43BD-84E3-EB8A96781C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1984" y="460166"/>
            <a:ext cx="7008031" cy="4668253"/>
          </a:xfrm>
          <a:prstGeom prst="rect">
            <a:avLst/>
          </a:prstGeom>
        </p:spPr>
      </p:pic>
      <p:sp>
        <p:nvSpPr>
          <p:cNvPr id="7" name="TextBox 6">
            <a:extLst>
              <a:ext uri="{FF2B5EF4-FFF2-40B4-BE49-F238E27FC236}">
                <a16:creationId xmlns:a16="http://schemas.microsoft.com/office/drawing/2014/main" id="{ABB50315-7630-455F-B3B5-DA5C7465DFE6}"/>
              </a:ext>
            </a:extLst>
          </p:cNvPr>
          <p:cNvSpPr txBox="1"/>
          <p:nvPr/>
        </p:nvSpPr>
        <p:spPr>
          <a:xfrm>
            <a:off x="2591983" y="5128419"/>
            <a:ext cx="7008032" cy="646331"/>
          </a:xfrm>
          <a:prstGeom prst="rect">
            <a:avLst/>
          </a:prstGeom>
          <a:noFill/>
        </p:spPr>
        <p:txBody>
          <a:bodyPr wrap="square" rtlCol="0">
            <a:spAutoFit/>
          </a:bodyPr>
          <a:lstStyle/>
          <a:p>
            <a:pPr algn="ctr"/>
            <a:r>
              <a:rPr lang="en-US" sz="3600" dirty="0"/>
              <a:t>Around 1837, Queen Victoria</a:t>
            </a:r>
          </a:p>
        </p:txBody>
      </p:sp>
    </p:spTree>
    <p:extLst>
      <p:ext uri="{BB962C8B-B14F-4D97-AF65-F5344CB8AC3E}">
        <p14:creationId xmlns:p14="http://schemas.microsoft.com/office/powerpoint/2010/main" val="1704558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861BA-FB00-40C1-A062-822967930648}"/>
              </a:ext>
            </a:extLst>
          </p:cNvPr>
          <p:cNvSpPr>
            <a:spLocks noGrp="1"/>
          </p:cNvSpPr>
          <p:nvPr>
            <p:ph type="title"/>
          </p:nvPr>
        </p:nvSpPr>
        <p:spPr/>
        <p:txBody>
          <a:bodyPr/>
          <a:lstStyle/>
          <a:p>
            <a:endParaRPr lang="en-US" dirty="0"/>
          </a:p>
        </p:txBody>
      </p:sp>
      <p:pic>
        <p:nvPicPr>
          <p:cNvPr id="6" name="Content Placeholder 5" descr="A close up of a flower&#10;&#10;Description automatically generated">
            <a:extLst>
              <a:ext uri="{FF2B5EF4-FFF2-40B4-BE49-F238E27FC236}">
                <a16:creationId xmlns:a16="http://schemas.microsoft.com/office/drawing/2014/main" id="{C6CC539A-4555-460C-BD98-9525C0345D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86400" y="3391694"/>
            <a:ext cx="1219200" cy="1219200"/>
          </a:xfrm>
        </p:spPr>
      </p:pic>
      <p:pic>
        <p:nvPicPr>
          <p:cNvPr id="4" name="Picture 3">
            <a:extLst>
              <a:ext uri="{FF2B5EF4-FFF2-40B4-BE49-F238E27FC236}">
                <a16:creationId xmlns:a16="http://schemas.microsoft.com/office/drawing/2014/main" id="{53DD4BE5-688C-41BE-B8A1-0D2EDE841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19"/>
            <a:ext cx="12192000" cy="6858000"/>
          </a:xfrm>
          <a:prstGeom prst="rect">
            <a:avLst/>
          </a:prstGeom>
        </p:spPr>
      </p:pic>
      <p:pic>
        <p:nvPicPr>
          <p:cNvPr id="5" name="Picture 4" descr="A picture containing red, table, sitting, food&#10;&#10;Description automatically generated">
            <a:extLst>
              <a:ext uri="{FF2B5EF4-FFF2-40B4-BE49-F238E27FC236}">
                <a16:creationId xmlns:a16="http://schemas.microsoft.com/office/drawing/2014/main" id="{165118E2-8167-4846-9871-82DD101CF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2939" y="872485"/>
            <a:ext cx="7086922" cy="3738409"/>
          </a:xfrm>
          <a:prstGeom prst="rect">
            <a:avLst/>
          </a:prstGeom>
        </p:spPr>
      </p:pic>
      <p:sp>
        <p:nvSpPr>
          <p:cNvPr id="7" name="TextBox 6">
            <a:extLst>
              <a:ext uri="{FF2B5EF4-FFF2-40B4-BE49-F238E27FC236}">
                <a16:creationId xmlns:a16="http://schemas.microsoft.com/office/drawing/2014/main" id="{91E751EF-869B-4C97-BF84-847A99915E10}"/>
              </a:ext>
            </a:extLst>
          </p:cNvPr>
          <p:cNvSpPr txBox="1"/>
          <p:nvPr/>
        </p:nvSpPr>
        <p:spPr>
          <a:xfrm>
            <a:off x="1756611" y="4610894"/>
            <a:ext cx="7459578" cy="1754326"/>
          </a:xfrm>
          <a:prstGeom prst="rect">
            <a:avLst/>
          </a:prstGeom>
          <a:noFill/>
        </p:spPr>
        <p:txBody>
          <a:bodyPr wrap="square" rtlCol="0">
            <a:spAutoFit/>
          </a:bodyPr>
          <a:lstStyle/>
          <a:p>
            <a:r>
              <a:rPr lang="en-US" sz="3600" dirty="0"/>
              <a:t>1847 Richard Cadbury, Heart boxes </a:t>
            </a:r>
          </a:p>
          <a:p>
            <a:r>
              <a:rPr lang="en-US" sz="3600" dirty="0"/>
              <a:t>1907 Hershey, Kisses</a:t>
            </a:r>
          </a:p>
          <a:p>
            <a:r>
              <a:rPr lang="en-US" sz="3600" dirty="0"/>
              <a:t>1923 Clara Stover, Bungalow Candies</a:t>
            </a:r>
            <a:endParaRPr lang="en-US" dirty="0"/>
          </a:p>
        </p:txBody>
      </p:sp>
    </p:spTree>
    <p:extLst>
      <p:ext uri="{BB962C8B-B14F-4D97-AF65-F5344CB8AC3E}">
        <p14:creationId xmlns:p14="http://schemas.microsoft.com/office/powerpoint/2010/main" val="3277947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861BA-FB00-40C1-A062-822967930648}"/>
              </a:ext>
            </a:extLst>
          </p:cNvPr>
          <p:cNvSpPr>
            <a:spLocks noGrp="1"/>
          </p:cNvSpPr>
          <p:nvPr>
            <p:ph type="title"/>
          </p:nvPr>
        </p:nvSpPr>
        <p:spPr/>
        <p:txBody>
          <a:bodyPr/>
          <a:lstStyle/>
          <a:p>
            <a:endParaRPr lang="en-US"/>
          </a:p>
        </p:txBody>
      </p:sp>
      <p:pic>
        <p:nvPicPr>
          <p:cNvPr id="6" name="Content Placeholder 5" descr="A close up of a flower&#10;&#10;Description automatically generated">
            <a:extLst>
              <a:ext uri="{FF2B5EF4-FFF2-40B4-BE49-F238E27FC236}">
                <a16:creationId xmlns:a16="http://schemas.microsoft.com/office/drawing/2014/main" id="{C6CC539A-4555-460C-BD98-9525C0345D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86400" y="3391694"/>
            <a:ext cx="1219200" cy="1219200"/>
          </a:xfrm>
        </p:spPr>
      </p:pic>
      <p:pic>
        <p:nvPicPr>
          <p:cNvPr id="4" name="Picture 3">
            <a:extLst>
              <a:ext uri="{FF2B5EF4-FFF2-40B4-BE49-F238E27FC236}">
                <a16:creationId xmlns:a16="http://schemas.microsoft.com/office/drawing/2014/main" id="{53DD4BE5-688C-41BE-B8A1-0D2EDE841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19"/>
            <a:ext cx="12192000" cy="6858000"/>
          </a:xfrm>
          <a:prstGeom prst="rect">
            <a:avLst/>
          </a:prstGeom>
        </p:spPr>
      </p:pic>
      <p:pic>
        <p:nvPicPr>
          <p:cNvPr id="5" name="Picture 4" descr="A picture containing table, indoor, cake, computer&#10;&#10;Description automatically generated">
            <a:extLst>
              <a:ext uri="{FF2B5EF4-FFF2-40B4-BE49-F238E27FC236}">
                <a16:creationId xmlns:a16="http://schemas.microsoft.com/office/drawing/2014/main" id="{4B950D29-CF6C-4B4C-B1FF-62B8E37EE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2092" y="645571"/>
            <a:ext cx="4917890" cy="3258271"/>
          </a:xfrm>
          <a:prstGeom prst="rect">
            <a:avLst/>
          </a:prstGeom>
        </p:spPr>
      </p:pic>
      <p:pic>
        <p:nvPicPr>
          <p:cNvPr id="8" name="Picture 7" descr="A picture containing person, indoor, woman, cake&#10;&#10;Description automatically generated">
            <a:extLst>
              <a:ext uri="{FF2B5EF4-FFF2-40B4-BE49-F238E27FC236}">
                <a16:creationId xmlns:a16="http://schemas.microsoft.com/office/drawing/2014/main" id="{9C6B7DB4-8ABA-473C-8733-999CEFF7B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277" y="743023"/>
            <a:ext cx="5064633" cy="3160819"/>
          </a:xfrm>
          <a:prstGeom prst="rect">
            <a:avLst/>
          </a:prstGeom>
        </p:spPr>
      </p:pic>
      <p:sp>
        <p:nvSpPr>
          <p:cNvPr id="9" name="TextBox 8">
            <a:extLst>
              <a:ext uri="{FF2B5EF4-FFF2-40B4-BE49-F238E27FC236}">
                <a16:creationId xmlns:a16="http://schemas.microsoft.com/office/drawing/2014/main" id="{A045CF4B-53D6-4C1C-B92E-FA45E267425B}"/>
              </a:ext>
            </a:extLst>
          </p:cNvPr>
          <p:cNvSpPr txBox="1"/>
          <p:nvPr/>
        </p:nvSpPr>
        <p:spPr>
          <a:xfrm>
            <a:off x="835277" y="4001294"/>
            <a:ext cx="10374705" cy="1200329"/>
          </a:xfrm>
          <a:prstGeom prst="rect">
            <a:avLst/>
          </a:prstGeom>
          <a:noFill/>
        </p:spPr>
        <p:txBody>
          <a:bodyPr wrap="square" rtlCol="0">
            <a:spAutoFit/>
          </a:bodyPr>
          <a:lstStyle/>
          <a:p>
            <a:r>
              <a:rPr lang="en-US" sz="3600" dirty="0"/>
              <a:t>1933 Jean Harlow’s performance of Dinner at Eight</a:t>
            </a:r>
          </a:p>
          <a:p>
            <a:r>
              <a:rPr lang="en-US" sz="3600" dirty="0"/>
              <a:t>1955 Lady and the Tramp</a:t>
            </a:r>
          </a:p>
        </p:txBody>
      </p:sp>
    </p:spTree>
    <p:extLst>
      <p:ext uri="{BB962C8B-B14F-4D97-AF65-F5344CB8AC3E}">
        <p14:creationId xmlns:p14="http://schemas.microsoft.com/office/powerpoint/2010/main" val="28999805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0BD5144B-AE8A-4D1A-BF83-287A6AFC390D}" vid="{EF93BCEE-1321-46A0-90BE-DBFF6A860D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CV PP theme </Template>
  <TotalTime>7895</TotalTime>
  <Words>4464</Words>
  <Application>Microsoft Office PowerPoint</Application>
  <PresentationFormat>Widescreen</PresentationFormat>
  <Paragraphs>339</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Wingdings</vt:lpstr>
      <vt:lpstr>Office Theme</vt:lpstr>
      <vt:lpstr>PowerPoint Presentation</vt:lpstr>
      <vt:lpstr> Wine, Chocolate, Movie </vt:lpstr>
      <vt:lpstr>Tasting</vt:lpstr>
      <vt:lpstr>PowerPoint Presentation</vt:lpstr>
      <vt:lpstr>PowerPoint Presentation</vt:lpstr>
      <vt:lpstr>PowerPoint Presentation</vt:lpstr>
      <vt:lpstr>PowerPoint Presentation</vt:lpstr>
      <vt:lpstr>PowerPoint Presentation</vt:lpstr>
      <vt:lpstr>PowerPoint Presentation</vt:lpstr>
      <vt:lpstr>Sartori di Verona, Love Story Sparkling  Soave DOC, Italy NV</vt:lpstr>
      <vt:lpstr>PowerPoint Presentation</vt:lpstr>
      <vt:lpstr>Taken Wine Co., Complicated Red Blend Central Coast, California  2015</vt:lpstr>
      <vt:lpstr>PowerPoint Presentation</vt:lpstr>
      <vt:lpstr>Zolo, Petit Verdot Black  Mendoza, Argentina 2012</vt:lpstr>
      <vt:lpstr>PowerPoint Presentation</vt:lpstr>
      <vt:lpstr>Ernie Els, Big Easy Red Stellenbosch,  South Africa 2017</vt:lpstr>
      <vt:lpstr>PowerPoint Presentation</vt:lpstr>
      <vt:lpstr>VDR, Very Dark Red Estate Grown  Hames Valley, California 2015</vt:lpstr>
      <vt:lpstr>PowerPoint Presentation</vt:lpstr>
      <vt:lpstr>Doña Paula, Smoked Red Blend  Luján de Cuyo, Argentina 2017</vt:lpstr>
      <vt:lpstr>PowerPoint Presentation</vt:lpstr>
      <vt:lpstr>PowerPoint Presentation</vt:lpstr>
      <vt:lpstr>810 Caroline St, Suite 101 |Fredericksburg, VA 22401 Rita@city-vino.com 540.368.0400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Rita Allan</dc:creator>
  <cp:lastModifiedBy>Rita Allan</cp:lastModifiedBy>
  <cp:revision>165</cp:revision>
  <cp:lastPrinted>2020-02-14T16:43:11Z</cp:lastPrinted>
  <dcterms:created xsi:type="dcterms:W3CDTF">2019-02-14T20:22:05Z</dcterms:created>
  <dcterms:modified xsi:type="dcterms:W3CDTF">2020-02-15T13:23:20Z</dcterms:modified>
</cp:coreProperties>
</file>